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vsd" ContentType="application/vnd.visi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11.jpg" ContentType="image/png"/>
  <Override PartName="/ppt/media/image112.jpg" ContentType="image/png"/>
  <Override PartName="/ppt/notesSlides/notesSlide28.xml" ContentType="application/vnd.openxmlformats-officedocument.presentationml.notesSlide+xml"/>
  <Override PartName="/ppt/media/image113.jpg"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1"/>
  </p:notesMasterIdLst>
  <p:handoutMasterIdLst>
    <p:handoutMasterId r:id="rId62"/>
  </p:handoutMasterIdLst>
  <p:sldIdLst>
    <p:sldId id="480" r:id="rId2"/>
    <p:sldId id="687" r:id="rId3"/>
    <p:sldId id="685" r:id="rId4"/>
    <p:sldId id="680" r:id="rId5"/>
    <p:sldId id="681" r:id="rId6"/>
    <p:sldId id="682" r:id="rId7"/>
    <p:sldId id="683" r:id="rId8"/>
    <p:sldId id="684" r:id="rId9"/>
    <p:sldId id="686" r:id="rId10"/>
    <p:sldId id="614" r:id="rId11"/>
    <p:sldId id="615" r:id="rId12"/>
    <p:sldId id="621" r:id="rId13"/>
    <p:sldId id="518" r:id="rId14"/>
    <p:sldId id="624" r:id="rId15"/>
    <p:sldId id="520" r:id="rId16"/>
    <p:sldId id="625" r:id="rId17"/>
    <p:sldId id="351" r:id="rId18"/>
    <p:sldId id="352" r:id="rId19"/>
    <p:sldId id="354" r:id="rId20"/>
    <p:sldId id="521" r:id="rId21"/>
    <p:sldId id="522" r:id="rId22"/>
    <p:sldId id="523" r:id="rId23"/>
    <p:sldId id="524" r:id="rId24"/>
    <p:sldId id="688" r:id="rId25"/>
    <p:sldId id="691" r:id="rId26"/>
    <p:sldId id="692" r:id="rId27"/>
    <p:sldId id="693" r:id="rId28"/>
    <p:sldId id="694" r:id="rId29"/>
    <p:sldId id="626" r:id="rId30"/>
    <p:sldId id="525" r:id="rId31"/>
    <p:sldId id="526" r:id="rId32"/>
    <p:sldId id="627" r:id="rId33"/>
    <p:sldId id="628" r:id="rId34"/>
    <p:sldId id="527" r:id="rId35"/>
    <p:sldId id="528" r:id="rId36"/>
    <p:sldId id="529" r:id="rId37"/>
    <p:sldId id="617" r:id="rId38"/>
    <p:sldId id="618" r:id="rId39"/>
    <p:sldId id="373" r:id="rId40"/>
    <p:sldId id="420" r:id="rId41"/>
    <p:sldId id="422" r:id="rId42"/>
    <p:sldId id="423" r:id="rId43"/>
    <p:sldId id="540" r:id="rId44"/>
    <p:sldId id="324" r:id="rId45"/>
    <p:sldId id="325" r:id="rId46"/>
    <p:sldId id="695" r:id="rId47"/>
    <p:sldId id="411" r:id="rId48"/>
    <p:sldId id="424" r:id="rId49"/>
    <p:sldId id="425" r:id="rId50"/>
    <p:sldId id="374" r:id="rId51"/>
    <p:sldId id="375" r:id="rId52"/>
    <p:sldId id="376" r:id="rId53"/>
    <p:sldId id="378" r:id="rId54"/>
    <p:sldId id="379" r:id="rId55"/>
    <p:sldId id="380" r:id="rId56"/>
    <p:sldId id="381" r:id="rId57"/>
    <p:sldId id="382" r:id="rId58"/>
    <p:sldId id="383" r:id="rId59"/>
    <p:sldId id="550" r:id="rId60"/>
  </p:sldIdLst>
  <p:sldSz cx="9144000" cy="6858000" type="screen4x3"/>
  <p:notesSz cx="6829425" cy="10001250"/>
  <p:kinsoku lang="zh-TW" invalStChars="!),.:;?]}，、。．；：？！︰…‥﹐﹑﹒﹔﹕﹖﹗｜–︱—︳?︴﹏）︶﹜︸〕︺】︼》︾〉﹀」﹂』﹄﹚﹜﹞’”〞′·" invalEndChars="([{（︵﹛︷〔︹【︻《︽〈︿「﹁『﹃﹙﹛﹝‘“〝‵"/>
  <p:defaultTextStyle>
    <a:defPPr>
      <a:defRPr lang="zh-TW"/>
    </a:defPPr>
    <a:lvl1pPr algn="l" rtl="0" eaLnBrk="0" fontAlgn="base" hangingPunct="0">
      <a:spcBef>
        <a:spcPct val="0"/>
      </a:spcBef>
      <a:spcAft>
        <a:spcPct val="0"/>
      </a:spcAft>
      <a:defRPr kumimoji="1" sz="28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8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8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8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0">
          <p15:clr>
            <a:srgbClr val="A4A3A4"/>
          </p15:clr>
        </p15:guide>
        <p15:guide id="2" pos="21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6699"/>
    <a:srgbClr val="6666FF"/>
    <a:srgbClr val="FF0000"/>
    <a:srgbClr val="003366"/>
    <a:srgbClr val="114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615" autoAdjust="0"/>
    <p:restoredTop sz="90935" autoAdjust="0"/>
  </p:normalViewPr>
  <p:slideViewPr>
    <p:cSldViewPr>
      <p:cViewPr>
        <p:scale>
          <a:sx n="80" d="100"/>
          <a:sy n="80" d="100"/>
        </p:scale>
        <p:origin x="381" y="9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58"/>
    </p:cViewPr>
  </p:sorterViewPr>
  <p:notesViewPr>
    <p:cSldViewPr>
      <p:cViewPr varScale="1">
        <p:scale>
          <a:sx n="79" d="100"/>
          <a:sy n="79" d="100"/>
        </p:scale>
        <p:origin x="4032" y="102"/>
      </p:cViewPr>
      <p:guideLst>
        <p:guide orient="horz" pos="3150"/>
        <p:guide pos="21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10" Type="http://schemas.openxmlformats.org/officeDocument/2006/relationships/image" Target="../media/image45.wmf"/><Relationship Id="rId4" Type="http://schemas.openxmlformats.org/officeDocument/2006/relationships/image" Target="../media/image39.wmf"/><Relationship Id="rId9"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12" Type="http://schemas.openxmlformats.org/officeDocument/2006/relationships/image" Target="../media/image65.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11" Type="http://schemas.openxmlformats.org/officeDocument/2006/relationships/image" Target="../media/image64.wmf"/><Relationship Id="rId5" Type="http://schemas.openxmlformats.org/officeDocument/2006/relationships/image" Target="../media/image58.wmf"/><Relationship Id="rId10" Type="http://schemas.openxmlformats.org/officeDocument/2006/relationships/image" Target="../media/image63.wmf"/><Relationship Id="rId4" Type="http://schemas.openxmlformats.org/officeDocument/2006/relationships/image" Target="../media/image57.wmf"/><Relationship Id="rId9"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10" Type="http://schemas.openxmlformats.org/officeDocument/2006/relationships/image" Target="../media/image45.wmf"/><Relationship Id="rId4" Type="http://schemas.openxmlformats.org/officeDocument/2006/relationships/image" Target="../media/image39.wmf"/><Relationship Id="rId9" Type="http://schemas.openxmlformats.org/officeDocument/2006/relationships/image" Target="../media/image4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7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9"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12" Type="http://schemas.openxmlformats.org/officeDocument/2006/relationships/image" Target="../media/image103.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4" Type="http://schemas.openxmlformats.org/officeDocument/2006/relationships/image" Target="../media/image12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8.wmf"/><Relationship Id="rId7" Type="http://schemas.openxmlformats.org/officeDocument/2006/relationships/image" Target="../media/image151.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5" Type="http://schemas.openxmlformats.org/officeDocument/2006/relationships/image" Target="../media/image166.wmf"/><Relationship Id="rId4" Type="http://schemas.openxmlformats.org/officeDocument/2006/relationships/image" Target="../media/image165.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2"/>
          </p:nvPr>
        </p:nvSpPr>
        <p:spPr>
          <a:xfrm>
            <a:off x="0" y="9499600"/>
            <a:ext cx="2959100" cy="50165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3" name="灯片编号占位符 2"/>
          <p:cNvSpPr>
            <a:spLocks noGrp="1"/>
          </p:cNvSpPr>
          <p:nvPr>
            <p:ph type="sldNum" sz="quarter" idx="3"/>
          </p:nvPr>
        </p:nvSpPr>
        <p:spPr>
          <a:xfrm>
            <a:off x="3868738" y="9499600"/>
            <a:ext cx="2959100" cy="50165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11EE777-D001-4441-B263-77529043CE8D}" type="slidenum">
              <a:rPr lang="zh-CN" altLang="en-US"/>
              <a:pPr>
                <a:defRPr/>
              </a:pPr>
              <a:t>‹#›</a:t>
            </a:fld>
            <a:endParaRPr lang="zh-CN" altLang="en-US"/>
          </a:p>
        </p:txBody>
      </p:sp>
    </p:spTree>
    <p:extLst>
      <p:ext uri="{BB962C8B-B14F-4D97-AF65-F5344CB8AC3E}">
        <p14:creationId xmlns:p14="http://schemas.microsoft.com/office/powerpoint/2010/main" val="2355757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idx="2"/>
          </p:nvPr>
        </p:nvSpPr>
        <p:spPr bwMode="auto">
          <a:xfrm>
            <a:off x="1084263" y="877888"/>
            <a:ext cx="4660900" cy="34956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p:cNvSpPr>
            <a:spLocks noGrp="1" noChangeArrowheads="1"/>
          </p:cNvSpPr>
          <p:nvPr>
            <p:ph type="body" sz="quarter" idx="3"/>
          </p:nvPr>
        </p:nvSpPr>
        <p:spPr bwMode="auto">
          <a:xfrm>
            <a:off x="909638" y="4754563"/>
            <a:ext cx="5008562" cy="421005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Tree>
    <p:extLst>
      <p:ext uri="{BB962C8B-B14F-4D97-AF65-F5344CB8AC3E}">
        <p14:creationId xmlns:p14="http://schemas.microsoft.com/office/powerpoint/2010/main" val="1764219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ahoma" pitchFamily="34"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Tahoma" pitchFamily="34"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Tahoma" pitchFamily="34"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ahoma" pitchFamily="34"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ahoma" pitchFamily="34"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zh.wikipedia.org/wiki/Nabla%E7%AC%A6%E5%8F%B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zh.wikipedia.org/wiki/%E5%9D%A1%E5%BA%A6"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zh.wikipedia.org/w/index.php?title=%E6%96%9C%E5%BA%A6&amp;action=edit&amp;redlink=1"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000" dirty="0"/>
              <a:t>问一下学生：与前面的准则函数有什么区别</a:t>
            </a:r>
          </a:p>
        </p:txBody>
      </p:sp>
    </p:spTree>
    <p:extLst>
      <p:ext uri="{BB962C8B-B14F-4D97-AF65-F5344CB8AC3E}">
        <p14:creationId xmlns:p14="http://schemas.microsoft.com/office/powerpoint/2010/main" val="3188681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en-US" altLang="zh-CN" baseline="0" dirty="0"/>
              <a:t> </a:t>
            </a:r>
            <a:r>
              <a:rPr lang="zh-CN" altLang="en-US" baseline="0" dirty="0"/>
              <a:t>规范化说明样本类别已知。</a:t>
            </a:r>
            <a:r>
              <a:rPr lang="en-US" altLang="zh-CN" baseline="0" dirty="0"/>
              <a:t>2 </a:t>
            </a:r>
            <a:r>
              <a:rPr lang="zh-CN" altLang="en-US" baseline="0" dirty="0"/>
              <a:t>迭代，就是调节权值。</a:t>
            </a:r>
            <a:r>
              <a:rPr lang="zh-CN" altLang="en-US" dirty="0"/>
              <a:t>问：为什么</a:t>
            </a:r>
            <a:r>
              <a:rPr lang="en-US" altLang="zh-CN" dirty="0"/>
              <a:t>c</a:t>
            </a:r>
            <a:r>
              <a:rPr lang="zh-CN" altLang="en-US" dirty="0"/>
              <a:t>必须为正值？    因为： </a:t>
            </a:r>
            <a:r>
              <a:rPr lang="en-US" altLang="zh-CN" dirty="0"/>
              <a:t>WX&lt;0</a:t>
            </a:r>
            <a:r>
              <a:rPr lang="zh-CN" altLang="en-US" dirty="0"/>
              <a:t>的话，需要调节</a:t>
            </a:r>
            <a:r>
              <a:rPr lang="en-US" altLang="zh-CN" dirty="0"/>
              <a:t>W</a:t>
            </a:r>
            <a:r>
              <a:rPr lang="zh-CN" altLang="en-US" dirty="0"/>
              <a:t>，以增加</a:t>
            </a:r>
            <a:r>
              <a:rPr lang="en-US" altLang="zh-CN" dirty="0"/>
              <a:t>WX</a:t>
            </a:r>
            <a:r>
              <a:rPr lang="zh-CN" altLang="en-US" dirty="0"/>
              <a:t>的取值。我们用</a:t>
            </a:r>
            <a:r>
              <a:rPr lang="en-US" altLang="zh-CN" dirty="0"/>
              <a:t>(W+CX)</a:t>
            </a:r>
            <a:r>
              <a:rPr lang="zh-CN" altLang="en-US" dirty="0"/>
              <a:t>代替</a:t>
            </a:r>
            <a:r>
              <a:rPr lang="en-US" altLang="zh-CN" dirty="0"/>
              <a:t>W</a:t>
            </a:r>
            <a:r>
              <a:rPr lang="zh-CN" altLang="en-US" dirty="0"/>
              <a:t>，则</a:t>
            </a:r>
            <a:r>
              <a:rPr lang="en-US" altLang="zh-CN" dirty="0"/>
              <a:t>WX</a:t>
            </a:r>
            <a:r>
              <a:rPr lang="zh-CN" altLang="en-US" dirty="0"/>
              <a:t>变为</a:t>
            </a:r>
            <a:r>
              <a:rPr lang="en-US" altLang="zh-CN" dirty="0"/>
              <a:t>(W+CX)X=WX+CX^TX, X^TX</a:t>
            </a:r>
            <a:r>
              <a:rPr lang="zh-CN" altLang="en-US" dirty="0"/>
              <a:t>为正，则</a:t>
            </a:r>
            <a:r>
              <a:rPr lang="en-US" altLang="zh-CN" dirty="0"/>
              <a:t>C</a:t>
            </a:r>
            <a:r>
              <a:rPr lang="zh-CN" altLang="en-US" dirty="0"/>
              <a:t>必须为正，才能增加</a:t>
            </a:r>
            <a:r>
              <a:rPr lang="en-US" altLang="zh-CN" dirty="0"/>
              <a:t>WX</a:t>
            </a:r>
            <a:r>
              <a:rPr lang="zh-CN" altLang="en-US" dirty="0"/>
              <a:t>。</a:t>
            </a:r>
          </a:p>
        </p:txBody>
      </p:sp>
    </p:spTree>
    <p:extLst>
      <p:ext uri="{BB962C8B-B14F-4D97-AF65-F5344CB8AC3E}">
        <p14:creationId xmlns:p14="http://schemas.microsoft.com/office/powerpoint/2010/main" val="809386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818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感知器算法的收敛性，由</a:t>
            </a:r>
            <a:r>
              <a:rPr lang="en-US" altLang="zh-CN" dirty="0" err="1"/>
              <a:t>Novikoff</a:t>
            </a:r>
            <a:r>
              <a:rPr lang="zh-CN" altLang="en-US" dirty="0"/>
              <a:t>定理证明。有兴趣的同学可以取看看，我们不做要求。</a:t>
            </a:r>
          </a:p>
        </p:txBody>
      </p:sp>
    </p:spTree>
    <p:extLst>
      <p:ext uri="{BB962C8B-B14F-4D97-AF65-F5344CB8AC3E}">
        <p14:creationId xmlns:p14="http://schemas.microsoft.com/office/powerpoint/2010/main" val="2779204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601242D-7CE6-4D40-9666-BEC67E8DF5DC}" type="slidenum">
              <a:rPr lang="en-US" altLang="zh-CN" smtClean="0"/>
              <a:pPr eaLnBrk="1" hangingPunct="1"/>
              <a:t>19</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r>
              <a:rPr lang="zh-CN" altLang="en-US"/>
              <a:t>当</a:t>
            </a:r>
            <a:r>
              <a:rPr lang="en-US" altLang="zh-CN"/>
              <a:t>xk</a:t>
            </a:r>
            <a:r>
              <a:rPr lang="zh-CN" altLang="en-US"/>
              <a:t>出现在对角区域，则是做减法。</a:t>
            </a:r>
          </a:p>
        </p:txBody>
      </p:sp>
    </p:spTree>
    <p:extLst>
      <p:ext uri="{BB962C8B-B14F-4D97-AF65-F5344CB8AC3E}">
        <p14:creationId xmlns:p14="http://schemas.microsoft.com/office/powerpoint/2010/main" val="131884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a:t>
            </a:r>
            <a:r>
              <a:rPr lang="en-US" altLang="zh-CN" dirty="0"/>
              <a:t>W</a:t>
            </a:r>
            <a:r>
              <a:rPr lang="zh-CN" altLang="en-US" dirty="0"/>
              <a:t>是个矩阵还是向量？</a:t>
            </a:r>
            <a:r>
              <a:rPr lang="en-US" altLang="zh-CN" dirty="0"/>
              <a:t>W(1)=0</a:t>
            </a:r>
            <a:r>
              <a:rPr lang="zh-CN" altLang="en-US" dirty="0"/>
              <a:t>写成完整形式是什么样子的？ </a:t>
            </a:r>
            <a:r>
              <a:rPr lang="en-US" altLang="zh-CN" dirty="0"/>
              <a:t>W(1)=[0,0,0]</a:t>
            </a:r>
            <a:r>
              <a:rPr lang="zh-CN" altLang="en-US" dirty="0"/>
              <a:t>。</a:t>
            </a:r>
          </a:p>
        </p:txBody>
      </p:sp>
    </p:spTree>
    <p:extLst>
      <p:ext uri="{BB962C8B-B14F-4D97-AF65-F5344CB8AC3E}">
        <p14:creationId xmlns:p14="http://schemas.microsoft.com/office/powerpoint/2010/main" val="202746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a:t>
            </a:r>
            <a:r>
              <a:rPr lang="zh-CN" altLang="en-US" dirty="0">
                <a:sym typeface="Wingdings" panose="05000000000000000000" pitchFamily="2" charset="2"/>
              </a:rPr>
              <a:t>：</a:t>
            </a:r>
            <a:r>
              <a:rPr lang="zh-CN" altLang="en-US" baseline="0" dirty="0">
                <a:sym typeface="Wingdings" panose="05000000000000000000" pitchFamily="2" charset="2"/>
              </a:rPr>
              <a:t> （</a:t>
            </a:r>
            <a:r>
              <a:rPr lang="en-US" altLang="zh-CN" baseline="0" dirty="0">
                <a:sym typeface="Wingdings" panose="05000000000000000000" pitchFamily="2" charset="2"/>
              </a:rPr>
              <a:t>1</a:t>
            </a:r>
            <a:r>
              <a:rPr lang="zh-CN" altLang="en-US" baseline="0" dirty="0">
                <a:sym typeface="Wingdings" panose="05000000000000000000" pitchFamily="2" charset="2"/>
              </a:rPr>
              <a:t>）</a:t>
            </a:r>
            <a:r>
              <a:rPr lang="zh-CN" altLang="en-US" dirty="0"/>
              <a:t>每一个样本都要确定是否调参，所以，如果有</a:t>
            </a:r>
            <a:r>
              <a:rPr lang="en-US" altLang="zh-CN" dirty="0"/>
              <a:t>N</a:t>
            </a:r>
            <a:r>
              <a:rPr lang="zh-CN" altLang="en-US" dirty="0"/>
              <a:t>个样本的话，最坏的情况是一轮要调参</a:t>
            </a:r>
            <a:r>
              <a:rPr lang="en-US" altLang="zh-CN" dirty="0"/>
              <a:t>N</a:t>
            </a:r>
            <a:r>
              <a:rPr lang="zh-CN" altLang="en-US" dirty="0"/>
              <a:t>次。 （</a:t>
            </a:r>
            <a:r>
              <a:rPr lang="en-US" altLang="zh-CN" dirty="0"/>
              <a:t>2</a:t>
            </a:r>
            <a:r>
              <a:rPr lang="zh-CN" altLang="en-US" dirty="0"/>
              <a:t>）调参的过程执行的是向量内积和加法。</a:t>
            </a:r>
          </a:p>
        </p:txBody>
      </p:sp>
    </p:spTree>
    <p:extLst>
      <p:ext uri="{BB962C8B-B14F-4D97-AF65-F5344CB8AC3E}">
        <p14:creationId xmlns:p14="http://schemas.microsoft.com/office/powerpoint/2010/main" val="299197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问：从这几步，我们看到什么规律没有？ 一旦调成</a:t>
            </a:r>
            <a:r>
              <a:rPr lang="en-US" altLang="zh-CN" dirty="0"/>
              <a:t>&gt;0</a:t>
            </a:r>
            <a:r>
              <a:rPr lang="zh-CN" altLang="en-US" dirty="0"/>
              <a:t>的了，就永远大于</a:t>
            </a:r>
            <a:r>
              <a:rPr lang="en-US" altLang="zh-CN" dirty="0"/>
              <a:t>0</a:t>
            </a:r>
            <a:r>
              <a:rPr lang="zh-CN" altLang="en-US" dirty="0"/>
              <a:t>。是不是可以节省步骤？</a:t>
            </a:r>
          </a:p>
        </p:txBody>
      </p:sp>
    </p:spTree>
    <p:extLst>
      <p:ext uri="{BB962C8B-B14F-4D97-AF65-F5344CB8AC3E}">
        <p14:creationId xmlns:p14="http://schemas.microsoft.com/office/powerpoint/2010/main" val="31984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a:t>
            </a:r>
            <a:r>
              <a:rPr lang="en-US" altLang="zh-CN" dirty="0"/>
              <a:t>W</a:t>
            </a:r>
            <a:r>
              <a:rPr lang="zh-CN" altLang="en-US" dirty="0"/>
              <a:t>是个矩阵还是向量？</a:t>
            </a:r>
            <a:r>
              <a:rPr lang="en-US" altLang="zh-CN" dirty="0"/>
              <a:t>W(1)=0</a:t>
            </a:r>
            <a:r>
              <a:rPr lang="zh-CN" altLang="en-US" dirty="0"/>
              <a:t>写成完整形式是什么样子的？ </a:t>
            </a:r>
            <a:r>
              <a:rPr lang="en-US" altLang="zh-CN" dirty="0"/>
              <a:t>W(1)=[0,0,0]</a:t>
            </a:r>
            <a:r>
              <a:rPr lang="zh-CN" altLang="en-US" dirty="0"/>
              <a:t>。为了更清楚的看感知器算法判别函数的变动情况，我们重新设置了</a:t>
            </a:r>
            <a:r>
              <a:rPr lang="en-US" altLang="zh-CN" dirty="0"/>
              <a:t>w(1)</a:t>
            </a:r>
            <a:r>
              <a:rPr lang="zh-CN" altLang="en-US" dirty="0"/>
              <a:t>。</a:t>
            </a:r>
          </a:p>
        </p:txBody>
      </p:sp>
    </p:spTree>
    <p:extLst>
      <p:ext uri="{BB962C8B-B14F-4D97-AF65-F5344CB8AC3E}">
        <p14:creationId xmlns:p14="http://schemas.microsoft.com/office/powerpoint/2010/main" val="2027467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在黑板上画图。</a:t>
            </a:r>
          </a:p>
        </p:txBody>
      </p:sp>
    </p:spTree>
    <p:extLst>
      <p:ext uri="{BB962C8B-B14F-4D97-AF65-F5344CB8AC3E}">
        <p14:creationId xmlns:p14="http://schemas.microsoft.com/office/powerpoint/2010/main" val="2991971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在黑板上画图。一般情况下，如果某一个已经调好了，后面再调就可以省略了：简便算法。</a:t>
            </a:r>
          </a:p>
        </p:txBody>
      </p:sp>
    </p:spTree>
    <p:extLst>
      <p:ext uri="{BB962C8B-B14F-4D97-AF65-F5344CB8AC3E}">
        <p14:creationId xmlns:p14="http://schemas.microsoft.com/office/powerpoint/2010/main" val="299197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sz="2000" dirty="0"/>
          </a:p>
        </p:txBody>
      </p:sp>
    </p:spTree>
    <p:extLst>
      <p:ext uri="{BB962C8B-B14F-4D97-AF65-F5344CB8AC3E}">
        <p14:creationId xmlns:p14="http://schemas.microsoft.com/office/powerpoint/2010/main" val="3188681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在黑板上画图。</a:t>
            </a:r>
            <a:r>
              <a:rPr lang="en-US" altLang="zh-CN" dirty="0"/>
              <a:t>1. </a:t>
            </a:r>
            <a:r>
              <a:rPr lang="zh-CN" altLang="en-US" dirty="0"/>
              <a:t>一般情况下，如果某一个样本已经调好了，后面再调就可以省略了，不要再用这个样本调了：简便算法。</a:t>
            </a:r>
            <a:r>
              <a:rPr lang="en-US" altLang="zh-CN" dirty="0"/>
              <a:t>2. </a:t>
            </a:r>
            <a:r>
              <a:rPr lang="zh-CN" altLang="en-US" dirty="0"/>
              <a:t>也可以一个一个样本的调到正确为止（自己试验）。</a:t>
            </a:r>
          </a:p>
        </p:txBody>
      </p:sp>
    </p:spTree>
    <p:extLst>
      <p:ext uri="{BB962C8B-B14F-4D97-AF65-F5344CB8AC3E}">
        <p14:creationId xmlns:p14="http://schemas.microsoft.com/office/powerpoint/2010/main" val="2991971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7467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为什么不需要规范化处理？没法规范化处理。两类情况下，可以把其中一类乘以</a:t>
            </a:r>
            <a:r>
              <a:rPr lang="en-US" altLang="zh-CN" dirty="0"/>
              <a:t>-1</a:t>
            </a:r>
            <a:r>
              <a:rPr lang="zh-CN" altLang="en-US" dirty="0"/>
              <a:t>，多类情况下该把哪个类乘以</a:t>
            </a:r>
            <a:r>
              <a:rPr lang="en-US" altLang="zh-CN" dirty="0"/>
              <a:t>-1</a:t>
            </a:r>
            <a:r>
              <a:rPr lang="zh-CN" altLang="en-US" dirty="0"/>
              <a:t>呢？</a:t>
            </a:r>
          </a:p>
        </p:txBody>
      </p:sp>
    </p:spTree>
    <p:extLst>
      <p:ext uri="{BB962C8B-B14F-4D97-AF65-F5344CB8AC3E}">
        <p14:creationId xmlns:p14="http://schemas.microsoft.com/office/powerpoint/2010/main" val="3487855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注意：要两个一起调，不能只调一个。</a:t>
            </a:r>
          </a:p>
        </p:txBody>
      </p:sp>
    </p:spTree>
    <p:extLst>
      <p:ext uri="{BB962C8B-B14F-4D97-AF65-F5344CB8AC3E}">
        <p14:creationId xmlns:p14="http://schemas.microsoft.com/office/powerpoint/2010/main" val="3653529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画个图。</a:t>
            </a:r>
          </a:p>
        </p:txBody>
      </p:sp>
    </p:spTree>
    <p:extLst>
      <p:ext uri="{BB962C8B-B14F-4D97-AF65-F5344CB8AC3E}">
        <p14:creationId xmlns:p14="http://schemas.microsoft.com/office/powerpoint/2010/main" val="88949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感知器算法的思路是调节</a:t>
            </a:r>
            <a:r>
              <a:rPr lang="en-US" altLang="zh-CN" dirty="0"/>
              <a:t>WX</a:t>
            </a:r>
            <a:r>
              <a:rPr lang="zh-CN" altLang="en-US" dirty="0"/>
              <a:t>使得原来</a:t>
            </a:r>
            <a:r>
              <a:rPr lang="en-US" altLang="zh-CN" dirty="0"/>
              <a:t>WX&lt;0</a:t>
            </a:r>
            <a:r>
              <a:rPr lang="zh-CN" altLang="en-US" dirty="0"/>
              <a:t>的情况变成</a:t>
            </a:r>
            <a:r>
              <a:rPr lang="en-US" altLang="zh-CN" dirty="0"/>
              <a:t>WX&gt;0</a:t>
            </a:r>
            <a:r>
              <a:rPr lang="zh-CN" altLang="en-US" dirty="0"/>
              <a:t>。有没有更通用的办法调节</a:t>
            </a:r>
            <a:r>
              <a:rPr lang="en-US" altLang="zh-CN" dirty="0"/>
              <a:t>W</a:t>
            </a:r>
            <a:r>
              <a:rPr lang="zh-CN" altLang="en-US" dirty="0"/>
              <a:t>，使得</a:t>
            </a:r>
            <a:r>
              <a:rPr lang="en-US" altLang="zh-CN" dirty="0"/>
              <a:t>WX&gt;0</a:t>
            </a:r>
            <a:r>
              <a:rPr lang="zh-CN" altLang="en-US" dirty="0"/>
              <a:t>呢？准则函数取极值。这里的准则函数就是一个评价指标，能使得正确分类时（即</a:t>
            </a:r>
            <a:r>
              <a:rPr lang="en-US" altLang="zh-CN" dirty="0"/>
              <a:t>WX&gt;0</a:t>
            </a:r>
            <a:r>
              <a:rPr lang="zh-CN" altLang="en-US" dirty="0"/>
              <a:t>时），准则函数取极值。</a:t>
            </a:r>
          </a:p>
        </p:txBody>
      </p:sp>
    </p:spTree>
    <p:extLst>
      <p:ext uri="{BB962C8B-B14F-4D97-AF65-F5344CB8AC3E}">
        <p14:creationId xmlns:p14="http://schemas.microsoft.com/office/powerpoint/2010/main" val="357739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问：为什么要搞个梯度出来？答：感知器算法对权重调节太特殊，有没有更加通用的办法呢？</a:t>
            </a:r>
          </a:p>
        </p:txBody>
      </p:sp>
    </p:spTree>
    <p:extLst>
      <p:ext uri="{BB962C8B-B14F-4D97-AF65-F5344CB8AC3E}">
        <p14:creationId xmlns:p14="http://schemas.microsoft.com/office/powerpoint/2010/main" val="100055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r>
              <a:rPr lang="zh-CN" altLang="en-US" dirty="0"/>
              <a:t>（</a:t>
            </a:r>
            <a:r>
              <a:rPr lang="en-US" altLang="zh-CN" dirty="0" err="1">
                <a:hlinkClick r:id="rId3" tooltip="Nabla符号"/>
              </a:rPr>
              <a:t>nabla</a:t>
            </a:r>
            <a:r>
              <a:rPr lang="zh-CN" altLang="en-US" dirty="0"/>
              <a:t>梯度和方向导数</a:t>
            </a:r>
            <a:r>
              <a:rPr lang="en-US" altLang="zh-CN" dirty="0"/>
              <a:t>,</a:t>
            </a:r>
            <a:r>
              <a:rPr lang="zh-CN" altLang="en-US" dirty="0"/>
              <a:t>以登山为例介绍梯度</a:t>
            </a:r>
          </a:p>
        </p:txBody>
      </p:sp>
      <p:sp>
        <p:nvSpPr>
          <p:cNvPr id="84996"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BEABAE2-FDFF-4E39-BEA1-EFF6F701C5AA}" type="slidenum">
              <a:rPr lang="en-US" altLang="zh-CN" smtClean="0"/>
              <a:pPr eaLnBrk="1" hangingPunct="1"/>
              <a:t>39</a:t>
            </a:fld>
            <a:endParaRPr lang="en-US" altLang="zh-CN"/>
          </a:p>
        </p:txBody>
      </p:sp>
    </p:spTree>
    <p:extLst>
      <p:ext uri="{BB962C8B-B14F-4D97-AF65-F5344CB8AC3E}">
        <p14:creationId xmlns:p14="http://schemas.microsoft.com/office/powerpoint/2010/main" val="2364239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endParaRPr lang="zh-CN" altLang="en-US" dirty="0"/>
          </a:p>
        </p:txBody>
      </p:sp>
      <p:sp>
        <p:nvSpPr>
          <p:cNvPr id="84996"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BEABAE2-FDFF-4E39-BEA1-EFF6F701C5AA}" type="slidenum">
              <a:rPr lang="en-US" altLang="zh-CN" smtClean="0"/>
              <a:pPr eaLnBrk="1" hangingPunct="1"/>
              <a:t>40</a:t>
            </a:fld>
            <a:endParaRPr lang="en-US" altLang="zh-CN"/>
          </a:p>
        </p:txBody>
      </p:sp>
    </p:spTree>
    <p:extLst>
      <p:ext uri="{BB962C8B-B14F-4D97-AF65-F5344CB8AC3E}">
        <p14:creationId xmlns:p14="http://schemas.microsoft.com/office/powerpoint/2010/main" val="1437285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endParaRPr lang="zh-CN" altLang="en-US" dirty="0"/>
          </a:p>
        </p:txBody>
      </p:sp>
      <p:sp>
        <p:nvSpPr>
          <p:cNvPr id="84996"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BEABAE2-FDFF-4E39-BEA1-EFF6F701C5AA}" type="slidenum">
              <a:rPr lang="en-US" altLang="zh-CN" smtClean="0"/>
              <a:pPr eaLnBrk="1" hangingPunct="1"/>
              <a:t>41</a:t>
            </a:fld>
            <a:endParaRPr lang="en-US" altLang="zh-CN"/>
          </a:p>
        </p:txBody>
      </p:sp>
    </p:spTree>
    <p:extLst>
      <p:ext uri="{BB962C8B-B14F-4D97-AF65-F5344CB8AC3E}">
        <p14:creationId xmlns:p14="http://schemas.microsoft.com/office/powerpoint/2010/main" val="2899788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加横线表示不属于，这里提问：</a:t>
            </a:r>
            <a:r>
              <a:rPr lang="en-US" altLang="zh-CN" dirty="0"/>
              <a:t>M</a:t>
            </a:r>
            <a:r>
              <a:rPr lang="zh-CN" altLang="en-US" dirty="0"/>
              <a:t>类情况，有两种方法需要</a:t>
            </a:r>
            <a:r>
              <a:rPr lang="en-US" altLang="zh-CN" dirty="0"/>
              <a:t>M</a:t>
            </a:r>
            <a:r>
              <a:rPr lang="zh-CN" altLang="en-US" dirty="0"/>
              <a:t>个判别式，另外一种情况需要几个判别式？</a:t>
            </a:r>
          </a:p>
        </p:txBody>
      </p:sp>
    </p:spTree>
    <p:extLst>
      <p:ext uri="{BB962C8B-B14F-4D97-AF65-F5344CB8AC3E}">
        <p14:creationId xmlns:p14="http://schemas.microsoft.com/office/powerpoint/2010/main" val="2809500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endParaRPr lang="zh-CN" altLang="en-US" dirty="0"/>
          </a:p>
        </p:txBody>
      </p:sp>
      <p:sp>
        <p:nvSpPr>
          <p:cNvPr id="84996"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BEABAE2-FDFF-4E39-BEA1-EFF6F701C5AA}" type="slidenum">
              <a:rPr lang="en-US" altLang="zh-CN" smtClean="0"/>
              <a:pPr eaLnBrk="1" hangingPunct="1"/>
              <a:t>42</a:t>
            </a:fld>
            <a:endParaRPr lang="en-US" altLang="zh-CN"/>
          </a:p>
        </p:txBody>
      </p:sp>
    </p:spTree>
    <p:extLst>
      <p:ext uri="{BB962C8B-B14F-4D97-AF65-F5344CB8AC3E}">
        <p14:creationId xmlns:p14="http://schemas.microsoft.com/office/powerpoint/2010/main" val="72424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r>
              <a:rPr lang="zh-CN" altLang="en-US" dirty="0"/>
              <a:t>抛物线就能解释的比较清楚，前面的感知器算法是想着怎么把</a:t>
            </a:r>
            <a:r>
              <a:rPr lang="en-US" altLang="zh-CN" dirty="0"/>
              <a:t>WX</a:t>
            </a:r>
            <a:r>
              <a:rPr lang="zh-CN" altLang="en-US" dirty="0"/>
              <a:t>从负值变成正值，这里的梯度则是定义一个准则函数。准则函数用来评判分类的好坏。分类好的话，准则函数取极小值。</a:t>
            </a:r>
          </a:p>
        </p:txBody>
      </p:sp>
      <p:sp>
        <p:nvSpPr>
          <p:cNvPr id="84996" name="灯片编号占位符 3"/>
          <p:cNvSpPr>
            <a:spLocks noGrp="1"/>
          </p:cNvSpPr>
          <p:nvPr>
            <p:ph type="sldNum" sz="quarter" idx="5"/>
          </p:nvPr>
        </p:nvSpPr>
        <p:spPr>
          <a:xfrm>
            <a:off x="3868729" y="9499029"/>
            <a:ext cx="2959098" cy="500622"/>
          </a:xfrm>
          <a:prstGeom prst="rect">
            <a:avLst/>
          </a:prstGeom>
          <a:noFill/>
        </p:spPr>
        <p:txBody>
          <a:bodyPr lIns="92108" tIns="46054" rIns="92108" bIns="46054"/>
          <a:lstStyle>
            <a:lvl1pPr eaLnBrk="0" hangingPunct="0">
              <a:defRPr>
                <a:solidFill>
                  <a:schemeClr val="tx1"/>
                </a:solidFill>
                <a:latin typeface="Arial" charset="0"/>
                <a:ea typeface="宋体" pitchFamily="2" charset="-122"/>
              </a:defRPr>
            </a:lvl1pPr>
            <a:lvl2pPr marL="748374" indent="-287836" eaLnBrk="0" hangingPunct="0">
              <a:defRPr>
                <a:solidFill>
                  <a:schemeClr val="tx1"/>
                </a:solidFill>
                <a:latin typeface="Arial" charset="0"/>
                <a:ea typeface="宋体" pitchFamily="2" charset="-122"/>
              </a:defRPr>
            </a:lvl2pPr>
            <a:lvl3pPr marL="1151344" indent="-230269" eaLnBrk="0" hangingPunct="0">
              <a:defRPr>
                <a:solidFill>
                  <a:schemeClr val="tx1"/>
                </a:solidFill>
                <a:latin typeface="Arial" charset="0"/>
                <a:ea typeface="宋体" pitchFamily="2" charset="-122"/>
              </a:defRPr>
            </a:lvl3pPr>
            <a:lvl4pPr marL="1611881" indent="-230269" eaLnBrk="0" hangingPunct="0">
              <a:defRPr>
                <a:solidFill>
                  <a:schemeClr val="tx1"/>
                </a:solidFill>
                <a:latin typeface="Arial" charset="0"/>
                <a:ea typeface="宋体" pitchFamily="2" charset="-122"/>
              </a:defRPr>
            </a:lvl4pPr>
            <a:lvl5pPr marL="2072419" indent="-230269" eaLnBrk="0" hangingPunct="0">
              <a:defRPr>
                <a:solidFill>
                  <a:schemeClr val="tx1"/>
                </a:solidFill>
                <a:latin typeface="Arial" charset="0"/>
                <a:ea typeface="宋体" pitchFamily="2" charset="-122"/>
              </a:defRPr>
            </a:lvl5pPr>
            <a:lvl6pPr marL="2532957" indent="-230269" eaLnBrk="0" fontAlgn="base" hangingPunct="0">
              <a:spcBef>
                <a:spcPct val="0"/>
              </a:spcBef>
              <a:spcAft>
                <a:spcPct val="0"/>
              </a:spcAft>
              <a:defRPr>
                <a:solidFill>
                  <a:schemeClr val="tx1"/>
                </a:solidFill>
                <a:latin typeface="Arial" charset="0"/>
                <a:ea typeface="宋体" pitchFamily="2" charset="-122"/>
              </a:defRPr>
            </a:lvl6pPr>
            <a:lvl7pPr marL="2993494" indent="-230269" eaLnBrk="0" fontAlgn="base" hangingPunct="0">
              <a:spcBef>
                <a:spcPct val="0"/>
              </a:spcBef>
              <a:spcAft>
                <a:spcPct val="0"/>
              </a:spcAft>
              <a:defRPr>
                <a:solidFill>
                  <a:schemeClr val="tx1"/>
                </a:solidFill>
                <a:latin typeface="Arial" charset="0"/>
                <a:ea typeface="宋体" pitchFamily="2" charset="-122"/>
              </a:defRPr>
            </a:lvl7pPr>
            <a:lvl8pPr marL="3454032" indent="-230269" eaLnBrk="0" fontAlgn="base" hangingPunct="0">
              <a:spcBef>
                <a:spcPct val="0"/>
              </a:spcBef>
              <a:spcAft>
                <a:spcPct val="0"/>
              </a:spcAft>
              <a:defRPr>
                <a:solidFill>
                  <a:schemeClr val="tx1"/>
                </a:solidFill>
                <a:latin typeface="Arial" charset="0"/>
                <a:ea typeface="宋体" pitchFamily="2" charset="-122"/>
              </a:defRPr>
            </a:lvl8pPr>
            <a:lvl9pPr marL="3914569" indent="-230269"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BEABAE2-FDFF-4E39-BEA1-EFF6F701C5AA}" type="slidenum">
              <a:rPr lang="en-US" altLang="zh-CN" smtClean="0"/>
              <a:pPr eaLnBrk="1" hangingPunct="1"/>
              <a:t>43</a:t>
            </a:fld>
            <a:endParaRPr lang="en-US" altLang="zh-CN"/>
          </a:p>
        </p:txBody>
      </p:sp>
    </p:spTree>
    <p:extLst>
      <p:ext uri="{BB962C8B-B14F-4D97-AF65-F5344CB8AC3E}">
        <p14:creationId xmlns:p14="http://schemas.microsoft.com/office/powerpoint/2010/main" val="2364239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p:spPr>
        <p:txBody>
          <a:bodyPr/>
          <a:lstStyle/>
          <a:p>
            <a:r>
              <a:rPr lang="zh-CN" altLang="en-US"/>
              <a:t>在一点的梯度是在该点</a:t>
            </a:r>
            <a:r>
              <a:rPr lang="zh-CN" altLang="en-US">
                <a:hlinkClick r:id="rId3" tooltip="坡度"/>
              </a:rPr>
              <a:t>坡度</a:t>
            </a:r>
            <a:r>
              <a:rPr lang="zh-CN" altLang="en-US"/>
              <a:t>（或者说</a:t>
            </a:r>
            <a:r>
              <a:rPr lang="zh-CN" altLang="en-US">
                <a:hlinkClick r:id="rId4" tooltip="斜度（页面不存在）"/>
              </a:rPr>
              <a:t>斜度</a:t>
            </a:r>
            <a:r>
              <a:rPr lang="zh-CN" altLang="en-US"/>
              <a:t>）最陡的方向。梯度的大小告诉我们坡度到底有多陡。</a:t>
            </a:r>
          </a:p>
          <a:p>
            <a:r>
              <a:rPr lang="zh-CN" altLang="en-US"/>
              <a:t>梯度也可以告诉我们一个数量在不是最快变化方向的其他方向的变化速度。再次考虑山坡的例子。可以有条直接上山的路其坡度是最大的，则其坡度是梯度的大小。也可以有一条和上坡方向成一个角度的路，例如投影在水平面上是</a:t>
            </a:r>
            <a:r>
              <a:rPr lang="en-US" altLang="zh-CN"/>
              <a:t>60°</a:t>
            </a:r>
            <a:r>
              <a:rPr lang="zh-CN" altLang="en-US"/>
              <a:t>角。则，若最陡的坡度是</a:t>
            </a:r>
            <a:r>
              <a:rPr lang="en-US" altLang="zh-CN"/>
              <a:t>40%</a:t>
            </a:r>
            <a:r>
              <a:rPr lang="zh-CN" altLang="en-US"/>
              <a:t>，这条路的坡度小一点，是</a:t>
            </a:r>
            <a:r>
              <a:rPr lang="en-US" altLang="zh-CN"/>
              <a:t>20%</a:t>
            </a:r>
            <a:r>
              <a:rPr lang="zh-CN" altLang="en-US"/>
              <a:t>，也就是</a:t>
            </a:r>
            <a:r>
              <a:rPr lang="en-US" altLang="zh-CN"/>
              <a:t>40%</a:t>
            </a:r>
            <a:r>
              <a:rPr lang="zh-CN" altLang="en-US"/>
              <a:t>乘以</a:t>
            </a:r>
            <a:r>
              <a:rPr lang="en-US" altLang="zh-CN"/>
              <a:t>60°</a:t>
            </a:r>
            <a:r>
              <a:rPr lang="zh-CN" altLang="en-US"/>
              <a:t>的余弦。</a:t>
            </a:r>
          </a:p>
          <a:p>
            <a:endParaRPr lang="zh-CN" altLang="en-US"/>
          </a:p>
        </p:txBody>
      </p:sp>
      <p:sp>
        <p:nvSpPr>
          <p:cNvPr id="8602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7B960B2-223B-4545-85F1-5E6C2881C200}" type="slidenum">
              <a:rPr lang="en-US" altLang="zh-CN" smtClean="0"/>
              <a:pPr eaLnBrk="1" hangingPunct="1"/>
              <a:t>47</a:t>
            </a:fld>
            <a:endParaRPr lang="en-US" altLang="zh-CN"/>
          </a:p>
        </p:txBody>
      </p:sp>
    </p:spTree>
    <p:extLst>
      <p:ext uri="{BB962C8B-B14F-4D97-AF65-F5344CB8AC3E}">
        <p14:creationId xmlns:p14="http://schemas.microsoft.com/office/powerpoint/2010/main" val="156379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设想你在山上，蒙着眼睛，如何下到最低处的湖泊？</a:t>
            </a:r>
          </a:p>
        </p:txBody>
      </p:sp>
      <p:sp>
        <p:nvSpPr>
          <p:cNvPr id="4" name="灯片编号占位符 3"/>
          <p:cNvSpPr>
            <a:spLocks noGrp="1"/>
          </p:cNvSpPr>
          <p:nvPr>
            <p:ph type="sldNum" sz="quarter" idx="5"/>
          </p:nvPr>
        </p:nvSpPr>
        <p:spPr/>
        <p:txBody>
          <a:bodyPr/>
          <a:lstStyle/>
          <a:p>
            <a:pPr>
              <a:defRPr/>
            </a:pPr>
            <a:fld id="{F71CE7C4-1155-4A78-BB6E-5964E1621DDA}" type="slidenum">
              <a:rPr lang="en-US" altLang="zh-CN" smtClean="0"/>
              <a:pPr>
                <a:defRPr/>
              </a:pPr>
              <a:t>48</a:t>
            </a:fld>
            <a:endParaRPr lang="en-US" altLang="zh-CN"/>
          </a:p>
        </p:txBody>
      </p:sp>
    </p:spTree>
    <p:extLst>
      <p:ext uri="{BB962C8B-B14F-4D97-AF65-F5344CB8AC3E}">
        <p14:creationId xmlns:p14="http://schemas.microsoft.com/office/powerpoint/2010/main" val="1602801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检查你的脚底下，找到下降的方向，一步步地走下去，就有可能到达湖泊。但是很有可能收敛到局部极小值。</a:t>
            </a:r>
          </a:p>
        </p:txBody>
      </p:sp>
      <p:sp>
        <p:nvSpPr>
          <p:cNvPr id="4" name="灯片编号占位符 3"/>
          <p:cNvSpPr>
            <a:spLocks noGrp="1"/>
          </p:cNvSpPr>
          <p:nvPr>
            <p:ph type="sldNum" sz="quarter" idx="5"/>
          </p:nvPr>
        </p:nvSpPr>
        <p:spPr/>
        <p:txBody>
          <a:bodyPr/>
          <a:lstStyle/>
          <a:p>
            <a:pPr>
              <a:defRPr/>
            </a:pPr>
            <a:fld id="{F71CE7C4-1155-4A78-BB6E-5964E1621DDA}" type="slidenum">
              <a:rPr lang="en-US" altLang="zh-CN" smtClean="0"/>
              <a:pPr>
                <a:defRPr/>
              </a:pPr>
              <a:t>49</a:t>
            </a:fld>
            <a:endParaRPr lang="en-US" altLang="zh-CN"/>
          </a:p>
        </p:txBody>
      </p:sp>
    </p:spTree>
    <p:extLst>
      <p:ext uri="{BB962C8B-B14F-4D97-AF65-F5344CB8AC3E}">
        <p14:creationId xmlns:p14="http://schemas.microsoft.com/office/powerpoint/2010/main" val="2009925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梯度法是一种最优化计算方法。我们怎么把梯度法应用到线性分类器的设计中呢？根据</a:t>
            </a:r>
            <a:r>
              <a:rPr lang="en-US" altLang="zh-CN" dirty="0"/>
              <a:t>N</a:t>
            </a:r>
            <a:r>
              <a:rPr lang="zh-CN" altLang="en-US" dirty="0"/>
              <a:t>个不等式，设计一个准则函数，然后利用梯度法计算该准则函数的极值。</a:t>
            </a:r>
          </a:p>
        </p:txBody>
      </p:sp>
      <p:sp>
        <p:nvSpPr>
          <p:cNvPr id="4" name="灯片编号占位符 3"/>
          <p:cNvSpPr>
            <a:spLocks noGrp="1"/>
          </p:cNvSpPr>
          <p:nvPr>
            <p:ph type="sldNum" sz="quarter" idx="10"/>
          </p:nvPr>
        </p:nvSpPr>
        <p:spPr/>
        <p:txBody>
          <a:bodyPr/>
          <a:lstStyle/>
          <a:p>
            <a:pPr>
              <a:defRPr/>
            </a:pPr>
            <a:fld id="{F71CE7C4-1155-4A78-BB6E-5964E1621DDA}" type="slidenum">
              <a:rPr lang="en-US" altLang="zh-CN" smtClean="0"/>
              <a:pPr>
                <a:defRPr/>
              </a:pPr>
              <a:t>50</a:t>
            </a:fld>
            <a:endParaRPr lang="en-US" altLang="zh-CN"/>
          </a:p>
        </p:txBody>
      </p:sp>
    </p:spTree>
    <p:extLst>
      <p:ext uri="{BB962C8B-B14F-4D97-AF65-F5344CB8AC3E}">
        <p14:creationId xmlns:p14="http://schemas.microsoft.com/office/powerpoint/2010/main" val="3979170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为什么选择该准则函数？因为全部正确分类时该函数取最小值</a:t>
            </a:r>
            <a:r>
              <a:rPr lang="en-US" altLang="zh-CN" dirty="0"/>
              <a:t>0</a:t>
            </a:r>
            <a:r>
              <a:rPr lang="zh-CN" altLang="en-US" dirty="0"/>
              <a:t>，有错误分类时该函数值将大于</a:t>
            </a:r>
            <a:r>
              <a:rPr lang="en-US" altLang="zh-CN" dirty="0"/>
              <a:t>0.</a:t>
            </a:r>
            <a:endParaRPr lang="zh-CN" altLang="en-US" dirty="0"/>
          </a:p>
        </p:txBody>
      </p:sp>
      <p:sp>
        <p:nvSpPr>
          <p:cNvPr id="4" name="灯片编号占位符 3"/>
          <p:cNvSpPr>
            <a:spLocks noGrp="1"/>
          </p:cNvSpPr>
          <p:nvPr>
            <p:ph type="sldNum" sz="quarter" idx="10"/>
          </p:nvPr>
        </p:nvSpPr>
        <p:spPr/>
        <p:txBody>
          <a:bodyPr/>
          <a:lstStyle/>
          <a:p>
            <a:pPr>
              <a:defRPr/>
            </a:pPr>
            <a:fld id="{F71CE7C4-1155-4A78-BB6E-5964E1621DDA}" type="slidenum">
              <a:rPr lang="en-US" altLang="zh-CN" smtClean="0"/>
              <a:pPr>
                <a:defRPr/>
              </a:pPr>
              <a:t>54</a:t>
            </a:fld>
            <a:endParaRPr lang="en-US" altLang="zh-CN"/>
          </a:p>
        </p:txBody>
      </p:sp>
    </p:spTree>
    <p:extLst>
      <p:ext uri="{BB962C8B-B14F-4D97-AF65-F5344CB8AC3E}">
        <p14:creationId xmlns:p14="http://schemas.microsoft.com/office/powerpoint/2010/main" val="2389772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CE7C4-1155-4A78-BB6E-5964E1621DDA}" type="slidenum">
              <a:rPr lang="en-US" altLang="zh-CN" smtClean="0"/>
              <a:pPr>
                <a:defRPr/>
              </a:pPr>
              <a:t>55</a:t>
            </a:fld>
            <a:endParaRPr lang="en-US" altLang="zh-CN"/>
          </a:p>
        </p:txBody>
      </p:sp>
    </p:spTree>
    <p:extLst>
      <p:ext uri="{BB962C8B-B14F-4D97-AF65-F5344CB8AC3E}">
        <p14:creationId xmlns:p14="http://schemas.microsoft.com/office/powerpoint/2010/main" val="342255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注意：</a:t>
            </a:r>
            <a:r>
              <a:rPr lang="en-US" altLang="zh-CN"/>
              <a:t>fi(X</a:t>
            </a:r>
            <a:r>
              <a:rPr lang="en-US" altLang="zh-CN" dirty="0"/>
              <a:t>)</a:t>
            </a:r>
            <a:r>
              <a:rPr lang="zh-CN" altLang="en-US" dirty="0"/>
              <a:t>的输出是什么？标量。</a:t>
            </a:r>
          </a:p>
        </p:txBody>
      </p:sp>
    </p:spTree>
    <p:extLst>
      <p:ext uri="{BB962C8B-B14F-4D97-AF65-F5344CB8AC3E}">
        <p14:creationId xmlns:p14="http://schemas.microsoft.com/office/powerpoint/2010/main" val="287602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法向量是干什么用的呢？法向量可以判断判别函数的正负侧。</a:t>
            </a:r>
          </a:p>
        </p:txBody>
      </p:sp>
    </p:spTree>
    <p:extLst>
      <p:ext uri="{BB962C8B-B14F-4D97-AF65-F5344CB8AC3E}">
        <p14:creationId xmlns:p14="http://schemas.microsoft.com/office/powerpoint/2010/main" val="323474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上节课不是已经知道怎么用判别函数来分类了吗？这节课还讲什么呢？上节课是知道判别函数后，怎么使用判别函数分类，本节是不知道判别函数。</a:t>
            </a:r>
          </a:p>
        </p:txBody>
      </p:sp>
    </p:spTree>
    <p:extLst>
      <p:ext uri="{BB962C8B-B14F-4D97-AF65-F5344CB8AC3E}">
        <p14:creationId xmlns:p14="http://schemas.microsoft.com/office/powerpoint/2010/main" val="70326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“感知”这个词，我们不陌生。人类感知世界，机器感知样本模式。是不是类似？所以感知器是我们神经网络的基础和起源。</a:t>
            </a:r>
          </a:p>
        </p:txBody>
      </p:sp>
    </p:spTree>
    <p:extLst>
      <p:ext uri="{BB962C8B-B14F-4D97-AF65-F5344CB8AC3E}">
        <p14:creationId xmlns:p14="http://schemas.microsoft.com/office/powerpoint/2010/main" val="3457654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聚类样本，前面的样本和监督学习中的样本什么区别？监督学习中的样本都是有标记的，即所属类别已知。</a:t>
            </a:r>
            <a:r>
              <a:rPr lang="en-US" altLang="zh-CN" dirty="0"/>
              <a:t> 2 </a:t>
            </a:r>
            <a:r>
              <a:rPr lang="zh-CN" altLang="en-US" dirty="0"/>
              <a:t>确定性分类器啥意思？ 答：只要落在某个位置就一定属于某类；非确定性分类器则不是。</a:t>
            </a:r>
            <a:r>
              <a:rPr lang="en-US" altLang="zh-CN" dirty="0"/>
              <a:t>3 </a:t>
            </a:r>
            <a:r>
              <a:rPr lang="zh-CN" altLang="en-US" dirty="0"/>
              <a:t>问：我们前面不是讲了，非线性的判别函数可以转化成线性的吗？只要转化一下，不久可以用感知器训练权重吗？为什么这里又说无法实现非线性分类？答：非线性的函数形式不知道，无法转换。而线性的，只要维度知道，形式就知道。</a:t>
            </a:r>
          </a:p>
        </p:txBody>
      </p:sp>
    </p:spTree>
    <p:extLst>
      <p:ext uri="{BB962C8B-B14F-4D97-AF65-F5344CB8AC3E}">
        <p14:creationId xmlns:p14="http://schemas.microsoft.com/office/powerpoint/2010/main" val="121399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为什么不直接考虑多类？我们先考虑两类，再扩展到多类。 </a:t>
            </a:r>
            <a:r>
              <a:rPr lang="en-US" altLang="zh-CN" dirty="0"/>
              <a:t>2</a:t>
            </a:r>
            <a:r>
              <a:rPr lang="en-US" altLang="zh-CN" baseline="0" dirty="0"/>
              <a:t> </a:t>
            </a:r>
            <a:r>
              <a:rPr lang="zh-CN" altLang="en-US" baseline="0" dirty="0"/>
              <a:t>训练样本集和我们之前的聚类样本集有什么区别？样本所属类别已知。 </a:t>
            </a:r>
            <a:r>
              <a:rPr lang="en-US" altLang="zh-CN" baseline="0" dirty="0"/>
              <a:t>3 </a:t>
            </a:r>
            <a:r>
              <a:rPr lang="zh-CN" altLang="en-US" baseline="0" dirty="0"/>
              <a:t>判别函数是线性还是非线性？线性判别函数。</a:t>
            </a:r>
            <a:endParaRPr lang="zh-CN" altLang="en-US" dirty="0"/>
          </a:p>
        </p:txBody>
      </p:sp>
    </p:spTree>
    <p:extLst>
      <p:ext uri="{BB962C8B-B14F-4D97-AF65-F5344CB8AC3E}">
        <p14:creationId xmlns:p14="http://schemas.microsoft.com/office/powerpoint/2010/main" val="942111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7"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模式识别课件</a:t>
            </a:r>
          </a:p>
        </p:txBody>
      </p:sp>
      <p:graphicFrame>
        <p:nvGraphicFramePr>
          <p:cNvPr id="8"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4409"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9" name="Rectangle 5"/>
          <p:cNvSpPr>
            <a:spLocks noGrp="1" noChangeArrowheads="1"/>
          </p:cNvSpPr>
          <p:nvPr>
            <p:ph type="sldNum" sz="quarter" idx="10"/>
          </p:nvPr>
        </p:nvSpPr>
        <p:spPr/>
        <p:txBody>
          <a:bodyPr/>
          <a:lstStyle>
            <a:lvl1pPr>
              <a:defRPr smtClean="0"/>
            </a:lvl1pPr>
          </a:lstStyle>
          <a:p>
            <a:pPr>
              <a:defRPr/>
            </a:pPr>
            <a:fld id="{C77E68FD-3FD2-4B7A-8521-1CEF565D2105}" type="slidenum">
              <a:rPr lang="zh-CN" altLang="en-US"/>
              <a:pPr>
                <a:defRPr/>
              </a:pPr>
              <a:t>‹#›</a:t>
            </a:fld>
            <a:endParaRPr lang="en-US" altLang="zh-CN"/>
          </a:p>
        </p:txBody>
      </p:sp>
    </p:spTree>
    <p:extLst>
      <p:ext uri="{BB962C8B-B14F-4D97-AF65-F5344CB8AC3E}">
        <p14:creationId xmlns:p14="http://schemas.microsoft.com/office/powerpoint/2010/main" val="361065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7"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8"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63625"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5"/>
          <p:cNvSpPr>
            <a:spLocks noGrp="1" noChangeArrowheads="1"/>
          </p:cNvSpPr>
          <p:nvPr>
            <p:ph type="sldNum" sz="quarter" idx="10"/>
          </p:nvPr>
        </p:nvSpPr>
        <p:spPr/>
        <p:txBody>
          <a:bodyPr/>
          <a:lstStyle>
            <a:lvl1pPr>
              <a:defRPr smtClean="0"/>
            </a:lvl1pPr>
          </a:lstStyle>
          <a:p>
            <a:pPr>
              <a:defRPr/>
            </a:pPr>
            <a:fld id="{0EDC15E3-528A-4D76-8EB3-98C94B6AFE8A}" type="slidenum">
              <a:rPr lang="zh-CN" altLang="en-US"/>
              <a:pPr>
                <a:defRPr/>
              </a:pPr>
              <a:t>‹#›</a:t>
            </a:fld>
            <a:endParaRPr lang="en-US" altLang="zh-CN"/>
          </a:p>
        </p:txBody>
      </p:sp>
    </p:spTree>
    <p:extLst>
      <p:ext uri="{BB962C8B-B14F-4D97-AF65-F5344CB8AC3E}">
        <p14:creationId xmlns:p14="http://schemas.microsoft.com/office/powerpoint/2010/main" val="2695544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7"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8"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64649"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5"/>
          <p:cNvSpPr>
            <a:spLocks noGrp="1" noChangeArrowheads="1"/>
          </p:cNvSpPr>
          <p:nvPr>
            <p:ph type="sldNum" sz="quarter" idx="10"/>
          </p:nvPr>
        </p:nvSpPr>
        <p:spPr/>
        <p:txBody>
          <a:bodyPr/>
          <a:lstStyle>
            <a:lvl1pPr>
              <a:defRPr smtClean="0"/>
            </a:lvl1pPr>
          </a:lstStyle>
          <a:p>
            <a:pPr>
              <a:defRPr/>
            </a:pPr>
            <a:fld id="{C126DCA0-8D58-436B-9DB3-3D70FB5EC94E}" type="slidenum">
              <a:rPr lang="zh-CN" altLang="en-US"/>
              <a:pPr>
                <a:defRPr/>
              </a:pPr>
              <a:t>‹#›</a:t>
            </a:fld>
            <a:endParaRPr lang="en-US" altLang="zh-CN"/>
          </a:p>
        </p:txBody>
      </p:sp>
    </p:spTree>
    <p:extLst>
      <p:ext uri="{BB962C8B-B14F-4D97-AF65-F5344CB8AC3E}">
        <p14:creationId xmlns:p14="http://schemas.microsoft.com/office/powerpoint/2010/main" val="368125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7"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模式识别课件</a:t>
            </a:r>
          </a:p>
        </p:txBody>
      </p:sp>
      <p:graphicFrame>
        <p:nvGraphicFramePr>
          <p:cNvPr id="8"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5433"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5"/>
          <p:cNvSpPr>
            <a:spLocks noGrp="1" noChangeArrowheads="1"/>
          </p:cNvSpPr>
          <p:nvPr>
            <p:ph type="sldNum" sz="quarter" idx="10"/>
          </p:nvPr>
        </p:nvSpPr>
        <p:spPr/>
        <p:txBody>
          <a:bodyPr/>
          <a:lstStyle>
            <a:lvl1pPr>
              <a:defRPr smtClean="0"/>
            </a:lvl1pPr>
          </a:lstStyle>
          <a:p>
            <a:pPr>
              <a:defRPr/>
            </a:pPr>
            <a:fld id="{BA264FC9-3CA0-4E3A-945C-8AD71A4585FC}" type="slidenum">
              <a:rPr lang="zh-CN" altLang="en-US"/>
              <a:pPr>
                <a:defRPr/>
              </a:pPr>
              <a:t>‹#›</a:t>
            </a:fld>
            <a:endParaRPr lang="en-US" altLang="zh-CN"/>
          </a:p>
        </p:txBody>
      </p:sp>
    </p:spTree>
    <p:extLst>
      <p:ext uri="{BB962C8B-B14F-4D97-AF65-F5344CB8AC3E}">
        <p14:creationId xmlns:p14="http://schemas.microsoft.com/office/powerpoint/2010/main" val="3917796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7"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8"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6457"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9" name="Rectangle 5"/>
          <p:cNvSpPr>
            <a:spLocks noGrp="1" noChangeArrowheads="1"/>
          </p:cNvSpPr>
          <p:nvPr>
            <p:ph type="sldNum" sz="quarter" idx="10"/>
          </p:nvPr>
        </p:nvSpPr>
        <p:spPr/>
        <p:txBody>
          <a:bodyPr/>
          <a:lstStyle>
            <a:lvl1pPr>
              <a:defRPr smtClean="0"/>
            </a:lvl1pPr>
          </a:lstStyle>
          <a:p>
            <a:pPr>
              <a:defRPr/>
            </a:pPr>
            <a:fld id="{BA5A44F1-15B0-4F94-B8BC-AF313BDD8AFE}" type="slidenum">
              <a:rPr lang="zh-CN" altLang="en-US"/>
              <a:pPr>
                <a:defRPr/>
              </a:pPr>
              <a:t>‹#›</a:t>
            </a:fld>
            <a:endParaRPr lang="en-US" altLang="zh-CN"/>
          </a:p>
        </p:txBody>
      </p:sp>
    </p:spTree>
    <p:extLst>
      <p:ext uri="{BB962C8B-B14F-4D97-AF65-F5344CB8AC3E}">
        <p14:creationId xmlns:p14="http://schemas.microsoft.com/office/powerpoint/2010/main" val="129034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7"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8"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9"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7481"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5"/>
          <p:cNvSpPr>
            <a:spLocks noGrp="1" noChangeArrowheads="1"/>
          </p:cNvSpPr>
          <p:nvPr>
            <p:ph type="sldNum" sz="quarter" idx="10"/>
          </p:nvPr>
        </p:nvSpPr>
        <p:spPr/>
        <p:txBody>
          <a:bodyPr/>
          <a:lstStyle>
            <a:lvl1pPr>
              <a:defRPr smtClean="0"/>
            </a:lvl1pPr>
          </a:lstStyle>
          <a:p>
            <a:pPr>
              <a:defRPr/>
            </a:pPr>
            <a:fld id="{04919856-0AC1-44F7-9BE7-048B599E52C6}" type="slidenum">
              <a:rPr lang="zh-CN" altLang="en-US"/>
              <a:pPr>
                <a:defRPr/>
              </a:pPr>
              <a:t>‹#›</a:t>
            </a:fld>
            <a:endParaRPr lang="en-US" altLang="zh-CN"/>
          </a:p>
        </p:txBody>
      </p:sp>
    </p:spTree>
    <p:extLst>
      <p:ext uri="{BB962C8B-B14F-4D97-AF65-F5344CB8AC3E}">
        <p14:creationId xmlns:p14="http://schemas.microsoft.com/office/powerpoint/2010/main" val="1031732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8"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9"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10"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11"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8505"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Rectangle 5"/>
          <p:cNvSpPr>
            <a:spLocks noGrp="1" noChangeArrowheads="1"/>
          </p:cNvSpPr>
          <p:nvPr>
            <p:ph type="sldNum" sz="quarter" idx="10"/>
          </p:nvPr>
        </p:nvSpPr>
        <p:spPr/>
        <p:txBody>
          <a:bodyPr/>
          <a:lstStyle>
            <a:lvl1pPr>
              <a:defRPr smtClean="0"/>
            </a:lvl1pPr>
          </a:lstStyle>
          <a:p>
            <a:pPr>
              <a:defRPr/>
            </a:pPr>
            <a:fld id="{301FD4A1-6CEB-494B-8852-E1E7720C3047}" type="slidenum">
              <a:rPr lang="zh-CN" altLang="en-US"/>
              <a:pPr>
                <a:defRPr/>
              </a:pPr>
              <a:t>‹#›</a:t>
            </a:fld>
            <a:endParaRPr lang="en-US" altLang="zh-CN"/>
          </a:p>
        </p:txBody>
      </p:sp>
    </p:spTree>
    <p:extLst>
      <p:ext uri="{BB962C8B-B14F-4D97-AF65-F5344CB8AC3E}">
        <p14:creationId xmlns:p14="http://schemas.microsoft.com/office/powerpoint/2010/main" val="280296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4"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6"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7"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9529"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8" name="Rectangle 5"/>
          <p:cNvSpPr>
            <a:spLocks noGrp="1" noChangeArrowheads="1"/>
          </p:cNvSpPr>
          <p:nvPr>
            <p:ph type="sldNum" sz="quarter" idx="10"/>
          </p:nvPr>
        </p:nvSpPr>
        <p:spPr/>
        <p:txBody>
          <a:bodyPr/>
          <a:lstStyle>
            <a:lvl1pPr>
              <a:defRPr smtClean="0"/>
            </a:lvl1pPr>
          </a:lstStyle>
          <a:p>
            <a:pPr>
              <a:defRPr/>
            </a:pPr>
            <a:fld id="{45A0D090-B53B-4441-BADB-8FD9BBD7D634}" type="slidenum">
              <a:rPr lang="zh-CN" altLang="en-US"/>
              <a:pPr>
                <a:defRPr/>
              </a:pPr>
              <a:t>‹#›</a:t>
            </a:fld>
            <a:endParaRPr lang="en-US" altLang="zh-CN"/>
          </a:p>
        </p:txBody>
      </p:sp>
    </p:spTree>
    <p:extLst>
      <p:ext uri="{BB962C8B-B14F-4D97-AF65-F5344CB8AC3E}">
        <p14:creationId xmlns:p14="http://schemas.microsoft.com/office/powerpoint/2010/main" val="391649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3"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4"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5"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模式识别课件</a:t>
            </a:r>
          </a:p>
        </p:txBody>
      </p:sp>
      <p:graphicFrame>
        <p:nvGraphicFramePr>
          <p:cNvPr id="6"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60553"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Grp="1" noChangeArrowheads="1"/>
          </p:cNvSpPr>
          <p:nvPr>
            <p:ph type="sldNum" sz="quarter" idx="10"/>
          </p:nvPr>
        </p:nvSpPr>
        <p:spPr/>
        <p:txBody>
          <a:bodyPr/>
          <a:lstStyle>
            <a:lvl1pPr>
              <a:defRPr smtClean="0"/>
            </a:lvl1pPr>
          </a:lstStyle>
          <a:p>
            <a:pPr>
              <a:defRPr/>
            </a:pPr>
            <a:fld id="{313FD156-7F7D-4292-8CD6-396FFE9F752D}" type="slidenum">
              <a:rPr lang="zh-CN" altLang="en-US"/>
              <a:pPr>
                <a:defRPr/>
              </a:pPr>
              <a:t>‹#›</a:t>
            </a:fld>
            <a:endParaRPr lang="en-US" altLang="zh-CN"/>
          </a:p>
        </p:txBody>
      </p:sp>
    </p:spTree>
    <p:extLst>
      <p:ext uri="{BB962C8B-B14F-4D97-AF65-F5344CB8AC3E}">
        <p14:creationId xmlns:p14="http://schemas.microsoft.com/office/powerpoint/2010/main" val="416758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7"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8"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9"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61577"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Rectangle 5"/>
          <p:cNvSpPr>
            <a:spLocks noGrp="1" noChangeArrowheads="1"/>
          </p:cNvSpPr>
          <p:nvPr>
            <p:ph type="sldNum" sz="quarter" idx="10"/>
          </p:nvPr>
        </p:nvSpPr>
        <p:spPr/>
        <p:txBody>
          <a:bodyPr/>
          <a:lstStyle>
            <a:lvl1pPr>
              <a:defRPr smtClean="0"/>
            </a:lvl1pPr>
          </a:lstStyle>
          <a:p>
            <a:pPr>
              <a:defRPr/>
            </a:pPr>
            <a:fld id="{A51D1C4C-22B5-4D4E-8C98-D49B5F81C5C6}" type="slidenum">
              <a:rPr lang="zh-CN" altLang="en-US"/>
              <a:pPr>
                <a:defRPr/>
              </a:pPr>
              <a:t>‹#›</a:t>
            </a:fld>
            <a:endParaRPr lang="en-US" altLang="zh-CN"/>
          </a:p>
        </p:txBody>
      </p:sp>
    </p:spTree>
    <p:extLst>
      <p:ext uri="{BB962C8B-B14F-4D97-AF65-F5344CB8AC3E}">
        <p14:creationId xmlns:p14="http://schemas.microsoft.com/office/powerpoint/2010/main" val="33196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6"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7"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8"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通信原理课件</a:t>
            </a:r>
          </a:p>
        </p:txBody>
      </p:sp>
      <p:graphicFrame>
        <p:nvGraphicFramePr>
          <p:cNvPr id="9"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62601" name="位图图像" r:id="rId3" imgW="2857899" imgH="2809524" progId="Paint.Picture">
                  <p:embed/>
                </p:oleObj>
              </mc:Choice>
              <mc:Fallback>
                <p:oleObj name="位图图像" r:id="rId3" imgW="2857899" imgH="2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Rectangle 5"/>
          <p:cNvSpPr>
            <a:spLocks noGrp="1" noChangeArrowheads="1"/>
          </p:cNvSpPr>
          <p:nvPr>
            <p:ph type="sldNum" sz="quarter" idx="10"/>
          </p:nvPr>
        </p:nvSpPr>
        <p:spPr/>
        <p:txBody>
          <a:bodyPr/>
          <a:lstStyle>
            <a:lvl1pPr>
              <a:defRPr smtClean="0"/>
            </a:lvl1pPr>
          </a:lstStyle>
          <a:p>
            <a:pPr>
              <a:defRPr/>
            </a:pPr>
            <a:fld id="{674E31CE-6A3B-404F-868A-EFFB439B0AB4}" type="slidenum">
              <a:rPr lang="zh-CN" altLang="en-US"/>
              <a:pPr>
                <a:defRPr/>
              </a:pPr>
              <a:t>‹#›</a:t>
            </a:fld>
            <a:endParaRPr lang="en-US" altLang="zh-CN"/>
          </a:p>
        </p:txBody>
      </p:sp>
    </p:spTree>
    <p:extLst>
      <p:ext uri="{BB962C8B-B14F-4D97-AF65-F5344CB8AC3E}">
        <p14:creationId xmlns:p14="http://schemas.microsoft.com/office/powerpoint/2010/main" val="255543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33400" y="6324600"/>
            <a:ext cx="8610600" cy="533400"/>
          </a:xfrm>
          <a:prstGeom prst="rect">
            <a:avLst/>
          </a:prstGeom>
          <a:solidFill>
            <a:srgbClr val="494F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1027" name="Rectangle 3"/>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91173" name="Rectangle 5"/>
          <p:cNvSpPr>
            <a:spLocks noGrp="1" noChangeArrowheads="1"/>
          </p:cNvSpPr>
          <p:nvPr>
            <p:ph type="sldNum" sz="quarter" idx="4"/>
          </p:nvPr>
        </p:nvSpPr>
        <p:spPr bwMode="auto">
          <a:xfrm>
            <a:off x="7924800" y="6400800"/>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FFCC66"/>
                </a:solidFill>
              </a:defRPr>
            </a:lvl1pPr>
          </a:lstStyle>
          <a:p>
            <a:pPr>
              <a:defRPr/>
            </a:pPr>
            <a:fld id="{4BA44C9F-E09A-4314-B176-3CD0524273D2}" type="slidenum">
              <a:rPr lang="en-US" altLang="zh-CN"/>
              <a:pPr>
                <a:defRPr/>
              </a:pPr>
              <a:t>‹#›</a:t>
            </a:fld>
            <a:fld id="{9A39027C-57C0-4400-BD50-4E1DB22DECCA}" type="slidenum">
              <a:rPr lang="en-US" altLang="zh-CN"/>
              <a:pPr>
                <a:defRPr/>
              </a:pPr>
              <a:t>‹#›</a:t>
            </a:fld>
            <a:endParaRPr lang="en-US" altLang="zh-CN" dirty="0"/>
          </a:p>
        </p:txBody>
      </p:sp>
      <p:sp>
        <p:nvSpPr>
          <p:cNvPr id="1030" name="Rectangle 6"/>
          <p:cNvSpPr>
            <a:spLocks noChangeArrowheads="1"/>
          </p:cNvSpPr>
          <p:nvPr/>
        </p:nvSpPr>
        <p:spPr bwMode="auto">
          <a:xfrm>
            <a:off x="0" y="533400"/>
            <a:ext cx="9144000" cy="90488"/>
          </a:xfrm>
          <a:prstGeom prst="rect">
            <a:avLst/>
          </a:prstGeom>
          <a:solidFill>
            <a:srgbClr val="686E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1031" name="Text Box 7"/>
          <p:cNvSpPr txBox="1">
            <a:spLocks noChangeArrowheads="1"/>
          </p:cNvSpPr>
          <p:nvPr/>
        </p:nvSpPr>
        <p:spPr bwMode="auto">
          <a:xfrm>
            <a:off x="914400" y="64008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200">
                <a:solidFill>
                  <a:srgbClr val="FFCC66"/>
                </a:solidFill>
                <a:latin typeface="Tahoma" panose="020B0604030504040204" pitchFamily="34" charset="0"/>
                <a:ea typeface="华文新魏" panose="02010800040101010101" pitchFamily="2" charset="-122"/>
              </a:rPr>
              <a:t>东南大学</a:t>
            </a:r>
          </a:p>
        </p:txBody>
      </p:sp>
      <p:sp>
        <p:nvSpPr>
          <p:cNvPr id="391176" name="Text Box 8"/>
          <p:cNvSpPr txBox="1">
            <a:spLocks noChangeArrowheads="1"/>
          </p:cNvSpPr>
          <p:nvPr/>
        </p:nvSpPr>
        <p:spPr bwMode="auto">
          <a:xfrm>
            <a:off x="3200400" y="152400"/>
            <a:ext cx="5486400" cy="400050"/>
          </a:xfrm>
          <a:prstGeom prst="rect">
            <a:avLst/>
          </a:prstGeom>
          <a:noFill/>
          <a:ln w="9525">
            <a:noFill/>
            <a:miter lim="800000"/>
            <a:headEnd/>
            <a:tailEnd/>
          </a:ln>
          <a:effectLst/>
        </p:spPr>
        <p:txBody>
          <a:bodyPr>
            <a:spAutoFit/>
          </a:bodyPr>
          <a:lstStyle/>
          <a:p>
            <a:pPr algn="r" eaLnBrk="1" hangingPunct="1">
              <a:spcBef>
                <a:spcPct val="50000"/>
              </a:spcBef>
              <a:defRPr/>
            </a:pPr>
            <a:r>
              <a:rPr lang="zh-CN" altLang="en-US" sz="2000" dirty="0">
                <a:solidFill>
                  <a:srgbClr val="3333CC"/>
                </a:solidFill>
                <a:effectLst>
                  <a:outerShdw blurRad="38100" dist="38100" dir="2700000" algn="tl">
                    <a:srgbClr val="C0C0C0"/>
                  </a:outerShdw>
                </a:effectLst>
                <a:latin typeface="Tahoma" pitchFamily="34" charset="0"/>
              </a:rPr>
              <a:t>模式识别课件</a:t>
            </a:r>
          </a:p>
        </p:txBody>
      </p:sp>
      <p:graphicFrame>
        <p:nvGraphicFramePr>
          <p:cNvPr id="1033" name="Object 9"/>
          <p:cNvGraphicFramePr>
            <a:graphicFrameLocks noChangeAspect="1"/>
          </p:cNvGraphicFramePr>
          <p:nvPr/>
        </p:nvGraphicFramePr>
        <p:xfrm>
          <a:off x="0" y="6332538"/>
          <a:ext cx="533400" cy="525462"/>
        </p:xfrm>
        <a:graphic>
          <a:graphicData uri="http://schemas.openxmlformats.org/presentationml/2006/ole">
            <mc:AlternateContent xmlns:mc="http://schemas.openxmlformats.org/markup-compatibility/2006">
              <mc:Choice xmlns:v="urn:schemas-microsoft-com:vml" Requires="v">
                <p:oleObj spid="_x0000_s550321" name="位图图像" r:id="rId14" imgW="2857899" imgH="2809524" progId="Paint.Picture">
                  <p:embed/>
                </p:oleObj>
              </mc:Choice>
              <mc:Fallback>
                <p:oleObj name="位图图像" r:id="rId14" imgW="2857899" imgH="2809524" progId="Paint.Picture">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32538"/>
                        <a:ext cx="5334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hf hd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22.wmf"/><Relationship Id="rId3" Type="http://schemas.openxmlformats.org/officeDocument/2006/relationships/notesSlide" Target="../notesSlides/notesSlide9.xml"/><Relationship Id="rId7" Type="http://schemas.openxmlformats.org/officeDocument/2006/relationships/image" Target="../media/image19.wmf"/><Relationship Id="rId12"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28.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20.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27.wmf"/><Relationship Id="rId3" Type="http://schemas.openxmlformats.org/officeDocument/2006/relationships/notesSlide" Target="../notesSlides/notesSlide10.xml"/><Relationship Id="rId7" Type="http://schemas.openxmlformats.org/officeDocument/2006/relationships/image" Target="../media/image24.wmf"/><Relationship Id="rId12"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3.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32.wmf"/><Relationship Id="rId3" Type="http://schemas.openxmlformats.org/officeDocument/2006/relationships/notesSlide" Target="../notesSlides/notesSlide11.xml"/><Relationship Id="rId7" Type="http://schemas.openxmlformats.org/officeDocument/2006/relationships/image" Target="../media/image29.wmf"/><Relationship Id="rId12"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38.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30.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Visio_2003-2010___.vsd"/><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35.emf"/><Relationship Id="rId4" Type="http://schemas.openxmlformats.org/officeDocument/2006/relationships/oleObject" Target="../embeddings/oleObject4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40.wmf"/><Relationship Id="rId18" Type="http://schemas.openxmlformats.org/officeDocument/2006/relationships/oleObject" Target="../embeddings/oleObject51.bin"/><Relationship Id="rId3" Type="http://schemas.openxmlformats.org/officeDocument/2006/relationships/notesSlide" Target="../notesSlides/notesSlide14.xml"/><Relationship Id="rId21" Type="http://schemas.openxmlformats.org/officeDocument/2006/relationships/image" Target="../media/image44.wmf"/><Relationship Id="rId7" Type="http://schemas.openxmlformats.org/officeDocument/2006/relationships/image" Target="../media/image37.wmf"/><Relationship Id="rId12" Type="http://schemas.openxmlformats.org/officeDocument/2006/relationships/oleObject" Target="../embeddings/oleObject48.bin"/><Relationship Id="rId17" Type="http://schemas.openxmlformats.org/officeDocument/2006/relationships/image" Target="../media/image42.wmf"/><Relationship Id="rId2" Type="http://schemas.openxmlformats.org/officeDocument/2006/relationships/slideLayout" Target="../slideLayouts/slideLayout7.xml"/><Relationship Id="rId16" Type="http://schemas.openxmlformats.org/officeDocument/2006/relationships/oleObject" Target="../embeddings/oleObject50.bin"/><Relationship Id="rId20" Type="http://schemas.openxmlformats.org/officeDocument/2006/relationships/oleObject" Target="../embeddings/oleObject52.bin"/><Relationship Id="rId1" Type="http://schemas.openxmlformats.org/officeDocument/2006/relationships/vmlDrawing" Target="../drawings/vmlDrawing23.vml"/><Relationship Id="rId6" Type="http://schemas.openxmlformats.org/officeDocument/2006/relationships/oleObject" Target="../embeddings/oleObject45.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23" Type="http://schemas.openxmlformats.org/officeDocument/2006/relationships/image" Target="../media/image45.wmf"/><Relationship Id="rId10" Type="http://schemas.openxmlformats.org/officeDocument/2006/relationships/oleObject" Target="../embeddings/oleObject47.bin"/><Relationship Id="rId19" Type="http://schemas.openxmlformats.org/officeDocument/2006/relationships/image" Target="../media/image43.wmf"/><Relationship Id="rId4" Type="http://schemas.openxmlformats.org/officeDocument/2006/relationships/oleObject" Target="../embeddings/oleObject44.bin"/><Relationship Id="rId9" Type="http://schemas.openxmlformats.org/officeDocument/2006/relationships/image" Target="../media/image38.wmf"/><Relationship Id="rId14" Type="http://schemas.openxmlformats.org/officeDocument/2006/relationships/oleObject" Target="../embeddings/oleObject49.bin"/><Relationship Id="rId22" Type="http://schemas.openxmlformats.org/officeDocument/2006/relationships/oleObject" Target="../embeddings/oleObject53.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50.wmf"/><Relationship Id="rId18" Type="http://schemas.openxmlformats.org/officeDocument/2006/relationships/oleObject" Target="../embeddings/oleObject61.bin"/><Relationship Id="rId3" Type="http://schemas.openxmlformats.org/officeDocument/2006/relationships/notesSlide" Target="../notesSlides/notesSlide15.xml"/><Relationship Id="rId7" Type="http://schemas.openxmlformats.org/officeDocument/2006/relationships/image" Target="../media/image47.wmf"/><Relationship Id="rId12" Type="http://schemas.openxmlformats.org/officeDocument/2006/relationships/oleObject" Target="../embeddings/oleObject58.bin"/><Relationship Id="rId17" Type="http://schemas.openxmlformats.org/officeDocument/2006/relationships/image" Target="../media/image52.wmf"/><Relationship Id="rId2" Type="http://schemas.openxmlformats.org/officeDocument/2006/relationships/slideLayout" Target="../slideLayouts/slideLayout7.xml"/><Relationship Id="rId16" Type="http://schemas.openxmlformats.org/officeDocument/2006/relationships/oleObject" Target="../embeddings/oleObject60.bin"/><Relationship Id="rId1" Type="http://schemas.openxmlformats.org/officeDocument/2006/relationships/vmlDrawing" Target="../drawings/vmlDrawing24.vml"/><Relationship Id="rId6" Type="http://schemas.openxmlformats.org/officeDocument/2006/relationships/oleObject" Target="../embeddings/oleObject55.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57.bin"/><Relationship Id="rId19" Type="http://schemas.openxmlformats.org/officeDocument/2006/relationships/image" Target="../media/image53.wmf"/><Relationship Id="rId4" Type="http://schemas.openxmlformats.org/officeDocument/2006/relationships/oleObject" Target="../embeddings/oleObject54.bin"/><Relationship Id="rId9" Type="http://schemas.openxmlformats.org/officeDocument/2006/relationships/image" Target="../media/image48.wmf"/><Relationship Id="rId14" Type="http://schemas.openxmlformats.org/officeDocument/2006/relationships/oleObject" Target="../embeddings/oleObject5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58.wmf"/><Relationship Id="rId18" Type="http://schemas.openxmlformats.org/officeDocument/2006/relationships/oleObject" Target="../embeddings/oleObject69.bin"/><Relationship Id="rId26" Type="http://schemas.openxmlformats.org/officeDocument/2006/relationships/oleObject" Target="../embeddings/oleObject73.bin"/><Relationship Id="rId3" Type="http://schemas.openxmlformats.org/officeDocument/2006/relationships/notesSlide" Target="../notesSlides/notesSlide16.xml"/><Relationship Id="rId21" Type="http://schemas.openxmlformats.org/officeDocument/2006/relationships/image" Target="../media/image62.wmf"/><Relationship Id="rId7" Type="http://schemas.openxmlformats.org/officeDocument/2006/relationships/image" Target="../media/image55.wmf"/><Relationship Id="rId12" Type="http://schemas.openxmlformats.org/officeDocument/2006/relationships/oleObject" Target="../embeddings/oleObject66.bin"/><Relationship Id="rId17" Type="http://schemas.openxmlformats.org/officeDocument/2006/relationships/image" Target="../media/image60.wmf"/><Relationship Id="rId25" Type="http://schemas.openxmlformats.org/officeDocument/2006/relationships/image" Target="../media/image64.wmf"/><Relationship Id="rId2" Type="http://schemas.openxmlformats.org/officeDocument/2006/relationships/slideLayout" Target="../slideLayouts/slideLayout7.xml"/><Relationship Id="rId16" Type="http://schemas.openxmlformats.org/officeDocument/2006/relationships/oleObject" Target="../embeddings/oleObject68.bin"/><Relationship Id="rId20" Type="http://schemas.openxmlformats.org/officeDocument/2006/relationships/oleObject" Target="../embeddings/oleObject70.bin"/><Relationship Id="rId1" Type="http://schemas.openxmlformats.org/officeDocument/2006/relationships/vmlDrawing" Target="../drawings/vmlDrawing25.vml"/><Relationship Id="rId6" Type="http://schemas.openxmlformats.org/officeDocument/2006/relationships/oleObject" Target="../embeddings/oleObject63.bin"/><Relationship Id="rId11" Type="http://schemas.openxmlformats.org/officeDocument/2006/relationships/image" Target="../media/image57.wmf"/><Relationship Id="rId24" Type="http://schemas.openxmlformats.org/officeDocument/2006/relationships/oleObject" Target="../embeddings/oleObject72.bin"/><Relationship Id="rId5" Type="http://schemas.openxmlformats.org/officeDocument/2006/relationships/image" Target="../media/image54.wmf"/><Relationship Id="rId15" Type="http://schemas.openxmlformats.org/officeDocument/2006/relationships/image" Target="../media/image59.wmf"/><Relationship Id="rId23" Type="http://schemas.openxmlformats.org/officeDocument/2006/relationships/image" Target="../media/image63.wmf"/><Relationship Id="rId10" Type="http://schemas.openxmlformats.org/officeDocument/2006/relationships/oleObject" Target="../embeddings/oleObject65.bin"/><Relationship Id="rId19" Type="http://schemas.openxmlformats.org/officeDocument/2006/relationships/image" Target="../media/image61.wmf"/><Relationship Id="rId4" Type="http://schemas.openxmlformats.org/officeDocument/2006/relationships/oleObject" Target="../embeddings/oleObject62.bin"/><Relationship Id="rId9" Type="http://schemas.openxmlformats.org/officeDocument/2006/relationships/image" Target="../media/image56.wmf"/><Relationship Id="rId14" Type="http://schemas.openxmlformats.org/officeDocument/2006/relationships/oleObject" Target="../embeddings/oleObject67.bin"/><Relationship Id="rId22" Type="http://schemas.openxmlformats.org/officeDocument/2006/relationships/oleObject" Target="../embeddings/oleObject71.bin"/><Relationship Id="rId27" Type="http://schemas.openxmlformats.org/officeDocument/2006/relationships/image" Target="../media/image6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68.e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7.wmf"/><Relationship Id="rId5" Type="http://schemas.openxmlformats.org/officeDocument/2006/relationships/oleObject" Target="../embeddings/oleObject75.bin"/><Relationship Id="rId4" Type="http://schemas.openxmlformats.org/officeDocument/2006/relationships/image" Target="../media/image6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40.wmf"/><Relationship Id="rId18" Type="http://schemas.openxmlformats.org/officeDocument/2006/relationships/oleObject" Target="../embeddings/oleObject83.bin"/><Relationship Id="rId3" Type="http://schemas.openxmlformats.org/officeDocument/2006/relationships/notesSlide" Target="../notesSlides/notesSlide17.xml"/><Relationship Id="rId21" Type="http://schemas.openxmlformats.org/officeDocument/2006/relationships/image" Target="../media/image44.wmf"/><Relationship Id="rId7" Type="http://schemas.openxmlformats.org/officeDocument/2006/relationships/image" Target="../media/image37.wmf"/><Relationship Id="rId12" Type="http://schemas.openxmlformats.org/officeDocument/2006/relationships/oleObject" Target="../embeddings/oleObject80.bin"/><Relationship Id="rId17" Type="http://schemas.openxmlformats.org/officeDocument/2006/relationships/image" Target="../media/image42.wmf"/><Relationship Id="rId2" Type="http://schemas.openxmlformats.org/officeDocument/2006/relationships/slideLayout" Target="../slideLayouts/slideLayout7.xml"/><Relationship Id="rId16" Type="http://schemas.openxmlformats.org/officeDocument/2006/relationships/oleObject" Target="../embeddings/oleObject82.bin"/><Relationship Id="rId20" Type="http://schemas.openxmlformats.org/officeDocument/2006/relationships/oleObject" Target="../embeddings/oleObject84.bin"/><Relationship Id="rId1" Type="http://schemas.openxmlformats.org/officeDocument/2006/relationships/vmlDrawing" Target="../drawings/vmlDrawing27.vml"/><Relationship Id="rId6" Type="http://schemas.openxmlformats.org/officeDocument/2006/relationships/oleObject" Target="../embeddings/oleObject77.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23" Type="http://schemas.openxmlformats.org/officeDocument/2006/relationships/image" Target="../media/image45.wmf"/><Relationship Id="rId10" Type="http://schemas.openxmlformats.org/officeDocument/2006/relationships/oleObject" Target="../embeddings/oleObject79.bin"/><Relationship Id="rId19" Type="http://schemas.openxmlformats.org/officeDocument/2006/relationships/image" Target="../media/image43.wmf"/><Relationship Id="rId4" Type="http://schemas.openxmlformats.org/officeDocument/2006/relationships/oleObject" Target="../embeddings/oleObject76.bin"/><Relationship Id="rId9" Type="http://schemas.openxmlformats.org/officeDocument/2006/relationships/image" Target="../media/image38.wmf"/><Relationship Id="rId14" Type="http://schemas.openxmlformats.org/officeDocument/2006/relationships/oleObject" Target="../embeddings/oleObject81.bin"/><Relationship Id="rId22" Type="http://schemas.openxmlformats.org/officeDocument/2006/relationships/oleObject" Target="../embeddings/oleObject85.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44.wmf"/><Relationship Id="rId3" Type="http://schemas.openxmlformats.org/officeDocument/2006/relationships/notesSlide" Target="../notesSlides/notesSlide21.xml"/><Relationship Id="rId7" Type="http://schemas.openxmlformats.org/officeDocument/2006/relationships/image" Target="../media/image41.wmf"/><Relationship Id="rId12"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87.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image" Target="../media/image45.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42.wmf"/><Relationship Id="rId14" Type="http://schemas.openxmlformats.org/officeDocument/2006/relationships/oleObject" Target="../embeddings/oleObject91.bin"/></Relationships>
</file>

<file path=ppt/slides/_rels/slide29.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97.bin"/><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73.wmf"/><Relationship Id="rId2" Type="http://schemas.openxmlformats.org/officeDocument/2006/relationships/slideLayout" Target="../slideLayouts/slideLayout7.xml"/><Relationship Id="rId16" Type="http://schemas.openxmlformats.org/officeDocument/2006/relationships/oleObject" Target="../embeddings/oleObject100.bin"/><Relationship Id="rId1" Type="http://schemas.openxmlformats.org/officeDocument/2006/relationships/vmlDrawing" Target="../drawings/vmlDrawing29.vml"/><Relationship Id="rId6" Type="http://schemas.openxmlformats.org/officeDocument/2006/relationships/image" Target="../media/image70.wmf"/><Relationship Id="rId11" Type="http://schemas.openxmlformats.org/officeDocument/2006/relationships/oleObject" Target="../embeddings/oleObject96.bin"/><Relationship Id="rId5" Type="http://schemas.openxmlformats.org/officeDocument/2006/relationships/oleObject" Target="../embeddings/oleObject93.bin"/><Relationship Id="rId15" Type="http://schemas.openxmlformats.org/officeDocument/2006/relationships/oleObject" Target="../embeddings/oleObject99.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95.bin"/><Relationship Id="rId14" Type="http://schemas.openxmlformats.org/officeDocument/2006/relationships/oleObject" Target="../embeddings/oleObject9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22.xml"/><Relationship Id="rId7" Type="http://schemas.openxmlformats.org/officeDocument/2006/relationships/image" Target="../media/image75.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102.bin"/><Relationship Id="rId11" Type="http://schemas.openxmlformats.org/officeDocument/2006/relationships/image" Target="../media/image77.wmf"/><Relationship Id="rId5" Type="http://schemas.openxmlformats.org/officeDocument/2006/relationships/image" Target="../media/image74.wmf"/><Relationship Id="rId10" Type="http://schemas.openxmlformats.org/officeDocument/2006/relationships/oleObject" Target="../embeddings/oleObject104.bin"/><Relationship Id="rId4" Type="http://schemas.openxmlformats.org/officeDocument/2006/relationships/oleObject" Target="../embeddings/oleObject101.bin"/><Relationship Id="rId9" Type="http://schemas.openxmlformats.org/officeDocument/2006/relationships/image" Target="../media/image76.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79.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106.bin"/><Relationship Id="rId5" Type="http://schemas.openxmlformats.org/officeDocument/2006/relationships/image" Target="../media/image78.wmf"/><Relationship Id="rId4" Type="http://schemas.openxmlformats.org/officeDocument/2006/relationships/oleObject" Target="../embeddings/oleObject105.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80.wmf"/></Relationships>
</file>

<file path=ppt/slides/_rels/slide33.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81.wmf"/><Relationship Id="rId5" Type="http://schemas.openxmlformats.org/officeDocument/2006/relationships/oleObject" Target="../embeddings/oleObject109.bin"/><Relationship Id="rId4" Type="http://schemas.openxmlformats.org/officeDocument/2006/relationships/image" Target="../media/image80.wmf"/></Relationships>
</file>

<file path=ppt/slides/_rels/slide34.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116.bin"/><Relationship Id="rId18" Type="http://schemas.openxmlformats.org/officeDocument/2006/relationships/image" Target="../media/image90.wmf"/><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87.wmf"/><Relationship Id="rId17" Type="http://schemas.openxmlformats.org/officeDocument/2006/relationships/oleObject" Target="../embeddings/oleObject118.bin"/><Relationship Id="rId2" Type="http://schemas.openxmlformats.org/officeDocument/2006/relationships/slideLayout" Target="../slideLayouts/slideLayout7.xml"/><Relationship Id="rId16" Type="http://schemas.openxmlformats.org/officeDocument/2006/relationships/image" Target="../media/image89.wmf"/><Relationship Id="rId20" Type="http://schemas.openxmlformats.org/officeDocument/2006/relationships/image" Target="../media/image91.wmf"/><Relationship Id="rId1" Type="http://schemas.openxmlformats.org/officeDocument/2006/relationships/vmlDrawing" Target="../drawings/vmlDrawing34.vml"/><Relationship Id="rId6" Type="http://schemas.openxmlformats.org/officeDocument/2006/relationships/image" Target="../media/image84.wmf"/><Relationship Id="rId11" Type="http://schemas.openxmlformats.org/officeDocument/2006/relationships/oleObject" Target="../embeddings/oleObject115.bin"/><Relationship Id="rId5" Type="http://schemas.openxmlformats.org/officeDocument/2006/relationships/oleObject" Target="../embeddings/oleObject112.bin"/><Relationship Id="rId15" Type="http://schemas.openxmlformats.org/officeDocument/2006/relationships/oleObject" Target="../embeddings/oleObject117.bin"/><Relationship Id="rId10" Type="http://schemas.openxmlformats.org/officeDocument/2006/relationships/image" Target="../media/image86.wmf"/><Relationship Id="rId19" Type="http://schemas.openxmlformats.org/officeDocument/2006/relationships/oleObject" Target="../embeddings/oleObject119.bin"/><Relationship Id="rId4" Type="http://schemas.openxmlformats.org/officeDocument/2006/relationships/image" Target="../media/image83.wmf"/><Relationship Id="rId9" Type="http://schemas.openxmlformats.org/officeDocument/2006/relationships/oleObject" Target="../embeddings/oleObject114.bin"/><Relationship Id="rId14" Type="http://schemas.openxmlformats.org/officeDocument/2006/relationships/image" Target="../media/image88.wmf"/></Relationships>
</file>

<file path=ppt/slides/_rels/slide35.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125.bin"/><Relationship Id="rId18" Type="http://schemas.openxmlformats.org/officeDocument/2006/relationships/image" Target="../media/image99.wmf"/><Relationship Id="rId26" Type="http://schemas.openxmlformats.org/officeDocument/2006/relationships/image" Target="../media/image103.wmf"/><Relationship Id="rId3" Type="http://schemas.openxmlformats.org/officeDocument/2006/relationships/oleObject" Target="../embeddings/oleObject120.bin"/><Relationship Id="rId21" Type="http://schemas.openxmlformats.org/officeDocument/2006/relationships/oleObject" Target="../embeddings/oleObject129.bin"/><Relationship Id="rId7" Type="http://schemas.openxmlformats.org/officeDocument/2006/relationships/oleObject" Target="../embeddings/oleObject122.bin"/><Relationship Id="rId12" Type="http://schemas.openxmlformats.org/officeDocument/2006/relationships/image" Target="../media/image96.wmf"/><Relationship Id="rId17" Type="http://schemas.openxmlformats.org/officeDocument/2006/relationships/oleObject" Target="../embeddings/oleObject127.bin"/><Relationship Id="rId25" Type="http://schemas.openxmlformats.org/officeDocument/2006/relationships/oleObject" Target="../embeddings/oleObject131.bin"/><Relationship Id="rId2" Type="http://schemas.openxmlformats.org/officeDocument/2006/relationships/slideLayout" Target="../slideLayouts/slideLayout7.xml"/><Relationship Id="rId16" Type="http://schemas.openxmlformats.org/officeDocument/2006/relationships/image" Target="../media/image98.wmf"/><Relationship Id="rId20" Type="http://schemas.openxmlformats.org/officeDocument/2006/relationships/image" Target="../media/image100.wmf"/><Relationship Id="rId1" Type="http://schemas.openxmlformats.org/officeDocument/2006/relationships/vmlDrawing" Target="../drawings/vmlDrawing35.vml"/><Relationship Id="rId6" Type="http://schemas.openxmlformats.org/officeDocument/2006/relationships/image" Target="../media/image93.wmf"/><Relationship Id="rId11" Type="http://schemas.openxmlformats.org/officeDocument/2006/relationships/oleObject" Target="../embeddings/oleObject124.bin"/><Relationship Id="rId24" Type="http://schemas.openxmlformats.org/officeDocument/2006/relationships/image" Target="../media/image102.wmf"/><Relationship Id="rId5" Type="http://schemas.openxmlformats.org/officeDocument/2006/relationships/oleObject" Target="../embeddings/oleObject121.bin"/><Relationship Id="rId15" Type="http://schemas.openxmlformats.org/officeDocument/2006/relationships/oleObject" Target="../embeddings/oleObject126.bin"/><Relationship Id="rId23" Type="http://schemas.openxmlformats.org/officeDocument/2006/relationships/oleObject" Target="../embeddings/oleObject130.bin"/><Relationship Id="rId10" Type="http://schemas.openxmlformats.org/officeDocument/2006/relationships/image" Target="../media/image95.wmf"/><Relationship Id="rId19" Type="http://schemas.openxmlformats.org/officeDocument/2006/relationships/oleObject" Target="../embeddings/oleObject128.bin"/><Relationship Id="rId4" Type="http://schemas.openxmlformats.org/officeDocument/2006/relationships/image" Target="../media/image92.wmf"/><Relationship Id="rId9" Type="http://schemas.openxmlformats.org/officeDocument/2006/relationships/oleObject" Target="../embeddings/oleObject123.bin"/><Relationship Id="rId14" Type="http://schemas.openxmlformats.org/officeDocument/2006/relationships/image" Target="../media/image97.wmf"/><Relationship Id="rId22" Type="http://schemas.openxmlformats.org/officeDocument/2006/relationships/image" Target="../media/image101.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08.wmf"/><Relationship Id="rId3" Type="http://schemas.openxmlformats.org/officeDocument/2006/relationships/notesSlide" Target="../notesSlides/notesSlide24.xml"/><Relationship Id="rId7" Type="http://schemas.openxmlformats.org/officeDocument/2006/relationships/image" Target="../media/image105.wmf"/><Relationship Id="rId12"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33.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06.wmf"/><Relationship Id="rId14" Type="http://schemas.openxmlformats.org/officeDocument/2006/relationships/oleObject" Target="../embeddings/oleObject137.bin"/></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29.xml"/><Relationship Id="rId7"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5.wmf"/><Relationship Id="rId5" Type="http://schemas.openxmlformats.org/officeDocument/2006/relationships/oleObject" Target="../embeddings/oleObject138.bin"/><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30.xml"/><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41.bin"/><Relationship Id="rId11" Type="http://schemas.openxmlformats.org/officeDocument/2006/relationships/image" Target="../media/image121.wmf"/><Relationship Id="rId5" Type="http://schemas.openxmlformats.org/officeDocument/2006/relationships/image" Target="../media/image118.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120.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16.png"/><Relationship Id="rId5" Type="http://schemas.openxmlformats.org/officeDocument/2006/relationships/image" Target="../media/image122.wmf"/><Relationship Id="rId4" Type="http://schemas.openxmlformats.org/officeDocument/2006/relationships/oleObject" Target="../embeddings/oleObject144.bin"/></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zh.wikipedia.org/wiki/%E6%A2%AF%E5%BA%A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wmf"/><Relationship Id="rId4" Type="http://schemas.openxmlformats.org/officeDocument/2006/relationships/oleObject" Target="../embeddings/oleObject13.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136.wmf"/><Relationship Id="rId4" Type="http://schemas.openxmlformats.org/officeDocument/2006/relationships/oleObject" Target="../embeddings/oleObject145.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38.wmf"/><Relationship Id="rId5" Type="http://schemas.openxmlformats.org/officeDocument/2006/relationships/oleObject" Target="../embeddings/oleObject147.bin"/><Relationship Id="rId4" Type="http://schemas.openxmlformats.org/officeDocument/2006/relationships/image" Target="../media/image137.wmf"/></Relationships>
</file>

<file path=ppt/slides/_rels/slide52.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40.wmf"/><Relationship Id="rId5" Type="http://schemas.openxmlformats.org/officeDocument/2006/relationships/oleObject" Target="../embeddings/oleObject149.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51.bin"/></Relationships>
</file>

<file path=ppt/slides/_rels/slide53.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52.bin"/><Relationship Id="rId7"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44.wmf"/><Relationship Id="rId5" Type="http://schemas.openxmlformats.org/officeDocument/2006/relationships/oleObject" Target="../embeddings/oleObject153.bin"/><Relationship Id="rId4" Type="http://schemas.openxmlformats.org/officeDocument/2006/relationships/image" Target="../media/image143.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57.bin"/><Relationship Id="rId13" Type="http://schemas.openxmlformats.org/officeDocument/2006/relationships/image" Target="../media/image150.wmf"/><Relationship Id="rId3" Type="http://schemas.openxmlformats.org/officeDocument/2006/relationships/notesSlide" Target="../notesSlides/notesSlide36.xml"/><Relationship Id="rId7" Type="http://schemas.openxmlformats.org/officeDocument/2006/relationships/image" Target="../media/image147.wmf"/><Relationship Id="rId12" Type="http://schemas.openxmlformats.org/officeDocument/2006/relationships/oleObject" Target="../embeddings/oleObject159.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56.bin"/><Relationship Id="rId11" Type="http://schemas.openxmlformats.org/officeDocument/2006/relationships/image" Target="../media/image149.wmf"/><Relationship Id="rId5" Type="http://schemas.openxmlformats.org/officeDocument/2006/relationships/image" Target="../media/image146.wmf"/><Relationship Id="rId15" Type="http://schemas.openxmlformats.org/officeDocument/2006/relationships/image" Target="../media/image151.wmf"/><Relationship Id="rId10" Type="http://schemas.openxmlformats.org/officeDocument/2006/relationships/oleObject" Target="../embeddings/oleObject158.bin"/><Relationship Id="rId4" Type="http://schemas.openxmlformats.org/officeDocument/2006/relationships/oleObject" Target="../embeddings/oleObject155.bin"/><Relationship Id="rId9" Type="http://schemas.openxmlformats.org/officeDocument/2006/relationships/image" Target="../media/image148.wmf"/><Relationship Id="rId14" Type="http://schemas.openxmlformats.org/officeDocument/2006/relationships/oleObject" Target="../embeddings/oleObject160.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63.bin"/><Relationship Id="rId13" Type="http://schemas.openxmlformats.org/officeDocument/2006/relationships/image" Target="../media/image151.wmf"/><Relationship Id="rId3" Type="http://schemas.openxmlformats.org/officeDocument/2006/relationships/notesSlide" Target="../notesSlides/notesSlide37.xml"/><Relationship Id="rId7" Type="http://schemas.openxmlformats.org/officeDocument/2006/relationships/image" Target="../media/image153.wmf"/><Relationship Id="rId12"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162.bin"/><Relationship Id="rId11" Type="http://schemas.openxmlformats.org/officeDocument/2006/relationships/image" Target="../media/image155.wmf"/><Relationship Id="rId5" Type="http://schemas.openxmlformats.org/officeDocument/2006/relationships/image" Target="../media/image152.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154.wmf"/></Relationships>
</file>

<file path=ppt/slides/_rels/slide56.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oleObject" Target="../embeddings/oleObject171.bin"/><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160.wmf"/><Relationship Id="rId2" Type="http://schemas.openxmlformats.org/officeDocument/2006/relationships/slideLayout" Target="../slideLayouts/slideLayout7.xml"/><Relationship Id="rId16" Type="http://schemas.openxmlformats.org/officeDocument/2006/relationships/image" Target="../media/image151.wmf"/><Relationship Id="rId1" Type="http://schemas.openxmlformats.org/officeDocument/2006/relationships/vmlDrawing" Target="../drawings/vmlDrawing46.vml"/><Relationship Id="rId6" Type="http://schemas.openxmlformats.org/officeDocument/2006/relationships/image" Target="../media/image157.wmf"/><Relationship Id="rId11" Type="http://schemas.openxmlformats.org/officeDocument/2006/relationships/oleObject" Target="../embeddings/oleObject170.bin"/><Relationship Id="rId5" Type="http://schemas.openxmlformats.org/officeDocument/2006/relationships/oleObject" Target="../embeddings/oleObject167.bin"/><Relationship Id="rId15" Type="http://schemas.openxmlformats.org/officeDocument/2006/relationships/oleObject" Target="../embeddings/oleObject172.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169.bin"/><Relationship Id="rId14" Type="http://schemas.openxmlformats.org/officeDocument/2006/relationships/image" Target="../media/image161.wmf"/></Relationships>
</file>

<file path=ppt/slides/_rels/slide57.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166.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163.wmf"/><Relationship Id="rId11" Type="http://schemas.openxmlformats.org/officeDocument/2006/relationships/oleObject" Target="../embeddings/oleObject177.bin"/><Relationship Id="rId5" Type="http://schemas.openxmlformats.org/officeDocument/2006/relationships/oleObject" Target="../embeddings/oleObject174.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76.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68.wmf"/><Relationship Id="rId5" Type="http://schemas.openxmlformats.org/officeDocument/2006/relationships/oleObject" Target="../embeddings/oleObject179.bin"/><Relationship Id="rId4" Type="http://schemas.openxmlformats.org/officeDocument/2006/relationships/image" Target="../media/image167.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51.wmf"/><Relationship Id="rId5" Type="http://schemas.openxmlformats.org/officeDocument/2006/relationships/oleObject" Target="../embeddings/oleObject181.bin"/><Relationship Id="rId4" Type="http://schemas.openxmlformats.org/officeDocument/2006/relationships/image" Target="../media/image167.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xml"/><Relationship Id="rId7" Type="http://schemas.openxmlformats.org/officeDocument/2006/relationships/image" Target="../media/image4.wmf"/><Relationship Id="rId12"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5.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xml"/><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0.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5.xml"/><Relationship Id="rId7" Type="http://schemas.openxmlformats.org/officeDocument/2006/relationships/image" Target="../media/image12.wmf"/><Relationship Id="rId12" Type="http://schemas.openxmlformats.org/officeDocument/2006/relationships/image" Target="../media/image15.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4.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a:latin typeface="Tahoma" pitchFamily="34" charset="0"/>
            </a:endParaRPr>
          </a:p>
        </p:txBody>
      </p:sp>
      <p:sp>
        <p:nvSpPr>
          <p:cNvPr id="14339" name="Rectangle 6"/>
          <p:cNvSpPr>
            <a:spLocks noGrp="1" noChangeArrowheads="1"/>
          </p:cNvSpPr>
          <p:nvPr>
            <p:ph type="ctrTitle"/>
          </p:nvPr>
        </p:nvSpPr>
        <p:spPr/>
        <p:txBody>
          <a:bodyPr/>
          <a:lstStyle/>
          <a:p>
            <a:pPr eaLnBrk="1" hangingPunct="1"/>
            <a:r>
              <a:rPr lang="zh-CN" altLang="en-US" sz="10600" dirty="0"/>
              <a:t>模式识别</a:t>
            </a:r>
          </a:p>
        </p:txBody>
      </p:sp>
      <p:sp>
        <p:nvSpPr>
          <p:cNvPr id="14340" name="矩形 1"/>
          <p:cNvSpPr>
            <a:spLocks noChangeArrowheads="1"/>
          </p:cNvSpPr>
          <p:nvPr/>
        </p:nvSpPr>
        <p:spPr bwMode="auto">
          <a:xfrm>
            <a:off x="8780463" y="6334125"/>
            <a:ext cx="36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6B9A19B9-F03F-4395-8C85-1C7871C3CDFC}" type="slidenum">
              <a:rPr lang="en-US" altLang="zh-CN" sz="2800"/>
              <a:pPr eaLnBrk="1" hangingPunct="1">
                <a:spcBef>
                  <a:spcPct val="0"/>
                </a:spcBef>
                <a:buFontTx/>
                <a:buNone/>
              </a:pPr>
              <a:t>1</a:t>
            </a:fld>
            <a:endParaRPr lang="en-US" altLang="zh-CN"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lstStyle/>
          <a:p>
            <a:r>
              <a:rPr lang="en-US" altLang="zh-CN" dirty="0"/>
              <a:t>3.5</a:t>
            </a:r>
            <a:r>
              <a:rPr lang="zh-CN" altLang="en-US" dirty="0"/>
              <a:t> 感知器算法</a:t>
            </a:r>
          </a:p>
        </p:txBody>
      </p:sp>
      <p:sp>
        <p:nvSpPr>
          <p:cNvPr id="18436" name="灯片编号占位符 3"/>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dirty="0">
              <a:latin typeface="Tahoma" pitchFamily="34" charset="0"/>
            </a:endParaRPr>
          </a:p>
        </p:txBody>
      </p:sp>
      <p:sp>
        <p:nvSpPr>
          <p:cNvPr id="18438" name="矩形 1"/>
          <p:cNvSpPr>
            <a:spLocks noChangeArrowheads="1"/>
          </p:cNvSpPr>
          <p:nvPr/>
        </p:nvSpPr>
        <p:spPr bwMode="auto">
          <a:xfrm>
            <a:off x="8676456" y="6351424"/>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FC6A188-9118-4EAF-9756-1DDDEAC2C31D}" type="slidenum">
              <a:rPr lang="en-US" altLang="zh-CN" sz="2800"/>
              <a:pPr eaLnBrk="1" hangingPunct="1">
                <a:spcBef>
                  <a:spcPct val="0"/>
                </a:spcBef>
                <a:buFontTx/>
                <a:buNone/>
              </a:pPr>
              <a:t>10</a:t>
            </a:fld>
            <a:endParaRPr lang="en-US" altLang="zh-CN" sz="28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08980"/>
            <a:ext cx="6300192" cy="4725144"/>
          </a:xfrm>
          <a:prstGeom prst="rect">
            <a:avLst/>
          </a:prstGeom>
        </p:spPr>
      </p:pic>
      <p:sp>
        <p:nvSpPr>
          <p:cNvPr id="4" name="右箭头 3"/>
          <p:cNvSpPr/>
          <p:nvPr/>
        </p:nvSpPr>
        <p:spPr bwMode="auto">
          <a:xfrm>
            <a:off x="4280564" y="2996952"/>
            <a:ext cx="978408" cy="484632"/>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8083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a:xfrm>
            <a:off x="685800" y="609600"/>
            <a:ext cx="7702550" cy="946150"/>
          </a:xfrm>
        </p:spPr>
        <p:txBody>
          <a:bodyPr/>
          <a:lstStyle/>
          <a:p>
            <a:r>
              <a:rPr lang="en-US" altLang="zh-CN" dirty="0"/>
              <a:t>3.5 </a:t>
            </a:r>
            <a:r>
              <a:rPr lang="zh-CN" altLang="en-US" dirty="0"/>
              <a:t>感知器算法</a:t>
            </a:r>
          </a:p>
        </p:txBody>
      </p:sp>
      <p:sp>
        <p:nvSpPr>
          <p:cNvPr id="38915" name="灯片编号占位符 3"/>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a:latin typeface="Tahoma" pitchFamily="34" charset="0"/>
            </a:endParaRPr>
          </a:p>
        </p:txBody>
      </p:sp>
      <p:sp>
        <p:nvSpPr>
          <p:cNvPr id="38917" name="矩形 1"/>
          <p:cNvSpPr>
            <a:spLocks noChangeArrowheads="1"/>
          </p:cNvSpPr>
          <p:nvPr/>
        </p:nvSpPr>
        <p:spPr bwMode="auto">
          <a:xfrm>
            <a:off x="8604448" y="6309014"/>
            <a:ext cx="5496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fld id="{1A3C3A3E-B395-4A54-B8BA-FAAE45B4AD35}" type="slidenum">
              <a:rPr lang="en-US" altLang="zh-CN" sz="2800"/>
              <a:pPr>
                <a:spcBef>
                  <a:spcPct val="0"/>
                </a:spcBef>
                <a:buFontTx/>
                <a:buNone/>
              </a:pPr>
              <a:t>11</a:t>
            </a:fld>
            <a:endParaRPr lang="zh-CN" altLang="en-US" sz="2800" dirty="0"/>
          </a:p>
        </p:txBody>
      </p:sp>
      <p:sp>
        <p:nvSpPr>
          <p:cNvPr id="2" name="TextBox 1"/>
          <p:cNvSpPr txBox="1"/>
          <p:nvPr/>
        </p:nvSpPr>
        <p:spPr>
          <a:xfrm>
            <a:off x="755576" y="1628800"/>
            <a:ext cx="2492990" cy="461665"/>
          </a:xfrm>
          <a:prstGeom prst="rect">
            <a:avLst/>
          </a:prstGeom>
          <a:noFill/>
        </p:spPr>
        <p:txBody>
          <a:bodyPr wrap="none" rtlCol="0">
            <a:spAutoFit/>
          </a:bodyPr>
          <a:lstStyle/>
          <a:p>
            <a:r>
              <a:rPr lang="en-US" altLang="zh-CN" sz="2400" dirty="0"/>
              <a:t>3.5 </a:t>
            </a:r>
            <a:r>
              <a:rPr lang="zh-CN" altLang="en-US" sz="2400" dirty="0"/>
              <a:t>小节知识导图</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071" y="2090465"/>
            <a:ext cx="5624732" cy="4218549"/>
          </a:xfrm>
          <a:prstGeom prst="rect">
            <a:avLst/>
          </a:prstGeom>
        </p:spPr>
      </p:pic>
    </p:spTree>
    <p:extLst>
      <p:ext uri="{BB962C8B-B14F-4D97-AF65-F5344CB8AC3E}">
        <p14:creationId xmlns:p14="http://schemas.microsoft.com/office/powerpoint/2010/main" val="3268716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685800" y="609600"/>
            <a:ext cx="7702550" cy="946150"/>
          </a:xfrm>
        </p:spPr>
        <p:txBody>
          <a:bodyPr/>
          <a:lstStyle/>
          <a:p>
            <a:r>
              <a:rPr lang="en-US" altLang="zh-CN" dirty="0"/>
              <a:t>3.5 </a:t>
            </a:r>
            <a:r>
              <a:rPr lang="zh-CN" altLang="en-US" dirty="0"/>
              <a:t>感知器算法</a:t>
            </a:r>
          </a:p>
        </p:txBody>
      </p:sp>
      <p:sp>
        <p:nvSpPr>
          <p:cNvPr id="6" name="TextBox 5"/>
          <p:cNvSpPr txBox="1"/>
          <p:nvPr/>
        </p:nvSpPr>
        <p:spPr>
          <a:xfrm>
            <a:off x="335713" y="1319803"/>
            <a:ext cx="1415772" cy="461665"/>
          </a:xfrm>
          <a:prstGeom prst="rect">
            <a:avLst/>
          </a:prstGeom>
          <a:noFill/>
        </p:spPr>
        <p:txBody>
          <a:bodyPr wrap="none" rtlCol="0">
            <a:spAutoFit/>
          </a:bodyPr>
          <a:lstStyle/>
          <a:p>
            <a:r>
              <a:rPr lang="zh-CN" altLang="en-US" sz="2400" dirty="0">
                <a:solidFill>
                  <a:srgbClr val="000000"/>
                </a:solidFill>
              </a:rPr>
              <a:t>基本概念</a:t>
            </a:r>
            <a:endParaRPr lang="en-US" altLang="zh-CN" sz="2400" dirty="0">
              <a:solidFill>
                <a:srgbClr val="000000"/>
              </a:solidFill>
            </a:endParaRPr>
          </a:p>
        </p:txBody>
      </p:sp>
      <p:sp>
        <p:nvSpPr>
          <p:cNvPr id="9" name="TextBox 8"/>
          <p:cNvSpPr txBox="1"/>
          <p:nvPr/>
        </p:nvSpPr>
        <p:spPr>
          <a:xfrm>
            <a:off x="366340" y="1961310"/>
            <a:ext cx="1467068" cy="400110"/>
          </a:xfrm>
          <a:prstGeom prst="rect">
            <a:avLst/>
          </a:prstGeom>
          <a:noFill/>
        </p:spPr>
        <p:txBody>
          <a:bodyPr wrap="none" rtlCol="0">
            <a:spAutoFit/>
          </a:bodyPr>
          <a:lstStyle/>
          <a:p>
            <a:r>
              <a:rPr lang="zh-CN" altLang="en-US" sz="2000" dirty="0">
                <a:solidFill>
                  <a:srgbClr val="FF0000"/>
                </a:solidFill>
              </a:rPr>
              <a:t>学习与训练</a:t>
            </a:r>
            <a:endParaRPr lang="en-US" altLang="zh-CN" sz="2000" dirty="0">
              <a:solidFill>
                <a:srgbClr val="FF0000"/>
              </a:solidFill>
            </a:endParaRPr>
          </a:p>
        </p:txBody>
      </p:sp>
      <p:sp>
        <p:nvSpPr>
          <p:cNvPr id="10" name="Rectangle 26"/>
          <p:cNvSpPr>
            <a:spLocks noChangeArrowheads="1"/>
          </p:cNvSpPr>
          <p:nvPr/>
        </p:nvSpPr>
        <p:spPr bwMode="auto">
          <a:xfrm>
            <a:off x="326347" y="2988516"/>
            <a:ext cx="778834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zh-CN" altLang="en-US" sz="2000" baseline="0" dirty="0">
                <a:solidFill>
                  <a:srgbClr val="000000"/>
                </a:solidFill>
                <a:latin typeface="Times New Roman" pitchFamily="18" charset="0"/>
              </a:rPr>
              <a:t>训练：用已知类别的模式样本指导机器对分类规则进行反复修改，最终使分类结果与已知类别信息完全相同的过程。</a:t>
            </a:r>
          </a:p>
        </p:txBody>
      </p:sp>
      <p:grpSp>
        <p:nvGrpSpPr>
          <p:cNvPr id="11" name="Group 49"/>
          <p:cNvGrpSpPr>
            <a:grpSpLocks/>
          </p:cNvGrpSpPr>
          <p:nvPr/>
        </p:nvGrpSpPr>
        <p:grpSpPr bwMode="auto">
          <a:xfrm>
            <a:off x="-592698" y="2139819"/>
            <a:ext cx="7104949" cy="887413"/>
            <a:chOff x="230" y="3609"/>
            <a:chExt cx="3326" cy="559"/>
          </a:xfrm>
        </p:grpSpPr>
        <p:sp>
          <p:nvSpPr>
            <p:cNvPr id="12" name="Rectangle 27"/>
            <p:cNvSpPr>
              <a:spLocks noChangeArrowheads="1"/>
            </p:cNvSpPr>
            <p:nvPr/>
          </p:nvSpPr>
          <p:spPr bwMode="auto">
            <a:xfrm>
              <a:off x="230" y="3781"/>
              <a:ext cx="332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r>
                <a:rPr lang="zh-CN" altLang="en-US" sz="2000" baseline="0" dirty="0">
                  <a:solidFill>
                    <a:srgbClr val="000000"/>
                  </a:solidFill>
                  <a:latin typeface="Times New Roman" pitchFamily="18" charset="0"/>
                </a:rPr>
                <a:t>学习：从分类器的角度讲</a:t>
              </a:r>
            </a:p>
          </p:txBody>
        </p:sp>
        <p:sp>
          <p:nvSpPr>
            <p:cNvPr id="13" name="Rectangle 30"/>
            <p:cNvSpPr>
              <a:spLocks noChangeArrowheads="1"/>
            </p:cNvSpPr>
            <p:nvPr/>
          </p:nvSpPr>
          <p:spPr bwMode="auto">
            <a:xfrm>
              <a:off x="1679" y="3609"/>
              <a:ext cx="180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933450"/>
              <a:r>
                <a:rPr lang="zh-CN" altLang="en-US" sz="2000" baseline="0" dirty="0">
                  <a:solidFill>
                    <a:srgbClr val="000000"/>
                  </a:solidFill>
                  <a:latin typeface="Times New Roman" pitchFamily="18" charset="0"/>
                </a:rPr>
                <a:t>非监督学习（聚类）</a:t>
              </a:r>
            </a:p>
          </p:txBody>
        </p:sp>
        <p:sp>
          <p:nvSpPr>
            <p:cNvPr id="14" name="Rectangle 31"/>
            <p:cNvSpPr>
              <a:spLocks noChangeArrowheads="1"/>
            </p:cNvSpPr>
            <p:nvPr/>
          </p:nvSpPr>
          <p:spPr bwMode="auto">
            <a:xfrm>
              <a:off x="1690" y="3916"/>
              <a:ext cx="179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933450"/>
              <a:r>
                <a:rPr lang="zh-CN" altLang="en-US" sz="2000" baseline="0" dirty="0">
                  <a:solidFill>
                    <a:srgbClr val="000000"/>
                  </a:solidFill>
                  <a:latin typeface="Times New Roman" pitchFamily="18" charset="0"/>
                </a:rPr>
                <a:t>监督学习</a:t>
              </a:r>
              <a:r>
                <a:rPr lang="zh-CN" altLang="en-US" sz="2000" dirty="0">
                  <a:solidFill>
                    <a:srgbClr val="000000"/>
                  </a:solidFill>
                </a:rPr>
                <a:t>（训练）</a:t>
              </a:r>
              <a:endParaRPr lang="zh-CN" altLang="en-US" sz="2000" baseline="0" dirty="0">
                <a:solidFill>
                  <a:srgbClr val="000000"/>
                </a:solidFill>
                <a:latin typeface="Times New Roman" pitchFamily="18" charset="0"/>
              </a:endParaRPr>
            </a:p>
          </p:txBody>
        </p:sp>
        <p:sp>
          <p:nvSpPr>
            <p:cNvPr id="15" name="AutoShape 29"/>
            <p:cNvSpPr>
              <a:spLocks/>
            </p:cNvSpPr>
            <p:nvPr/>
          </p:nvSpPr>
          <p:spPr bwMode="auto">
            <a:xfrm>
              <a:off x="2017" y="3729"/>
              <a:ext cx="127" cy="365"/>
            </a:xfrm>
            <a:prstGeom prst="leftBrace">
              <a:avLst>
                <a:gd name="adj1" fmla="val 23950"/>
                <a:gd name="adj2" fmla="val 50000"/>
              </a:avLst>
            </a:prstGeom>
            <a:noFill/>
            <a:ln w="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baseline="0">
                <a:solidFill>
                  <a:srgbClr val="000000"/>
                </a:solidFill>
                <a:latin typeface="Times New Roman" pitchFamily="18" charset="0"/>
              </a:endParaRPr>
            </a:p>
          </p:txBody>
        </p:sp>
      </p:grpSp>
      <p:sp>
        <p:nvSpPr>
          <p:cNvPr id="18" name="Line 36"/>
          <p:cNvSpPr>
            <a:spLocks noChangeShapeType="1"/>
          </p:cNvSpPr>
          <p:nvPr/>
        </p:nvSpPr>
        <p:spPr bwMode="auto">
          <a:xfrm>
            <a:off x="5340897" y="-992905"/>
            <a:ext cx="479425" cy="0"/>
          </a:xfrm>
          <a:prstGeom prst="line">
            <a:avLst/>
          </a:prstGeom>
          <a:noFill/>
          <a:ln w="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19" name="TextBox 18"/>
          <p:cNvSpPr txBox="1"/>
          <p:nvPr/>
        </p:nvSpPr>
        <p:spPr>
          <a:xfrm>
            <a:off x="335713" y="3997965"/>
            <a:ext cx="8148384" cy="707886"/>
          </a:xfrm>
          <a:prstGeom prst="rect">
            <a:avLst/>
          </a:prstGeom>
          <a:noFill/>
        </p:spPr>
        <p:txBody>
          <a:bodyPr wrap="square" rtlCol="0">
            <a:spAutoFit/>
          </a:bodyPr>
          <a:lstStyle/>
          <a:p>
            <a:r>
              <a:rPr lang="zh-CN" altLang="en-US" sz="2000" dirty="0">
                <a:solidFill>
                  <a:srgbClr val="FF0000"/>
                </a:solidFill>
              </a:rPr>
              <a:t>确定性分类器</a:t>
            </a:r>
            <a:r>
              <a:rPr lang="zh-CN" altLang="en-US" sz="2000" dirty="0">
                <a:solidFill>
                  <a:srgbClr val="000000"/>
                </a:solidFill>
              </a:rPr>
              <a:t>：处理确定可分情况的分类器。通过几何方法将特征空间分解为对应不同类的子空间，又称为几何分类器。</a:t>
            </a:r>
          </a:p>
        </p:txBody>
      </p:sp>
      <p:sp>
        <p:nvSpPr>
          <p:cNvPr id="21" name="TextBox 20"/>
          <p:cNvSpPr txBox="1"/>
          <p:nvPr/>
        </p:nvSpPr>
        <p:spPr>
          <a:xfrm>
            <a:off x="281742" y="4941167"/>
            <a:ext cx="8117755" cy="1015663"/>
          </a:xfrm>
          <a:prstGeom prst="rect">
            <a:avLst/>
          </a:prstGeom>
          <a:noFill/>
        </p:spPr>
        <p:txBody>
          <a:bodyPr wrap="square" rtlCol="0">
            <a:spAutoFit/>
          </a:bodyPr>
          <a:lstStyle/>
          <a:p>
            <a:r>
              <a:rPr lang="zh-CN" altLang="en-US" sz="2000" dirty="0">
                <a:solidFill>
                  <a:srgbClr val="FF0000"/>
                </a:solidFill>
              </a:rPr>
              <a:t>感知器：</a:t>
            </a:r>
            <a:r>
              <a:rPr lang="zh-CN" altLang="en-US" sz="2000" dirty="0">
                <a:solidFill>
                  <a:srgbClr val="000000"/>
                </a:solidFill>
              </a:rPr>
              <a:t>是一种神经网络，对一种分类学习机模型的称呼。</a:t>
            </a:r>
            <a:endParaRPr lang="en-US" altLang="zh-CN" sz="2000" dirty="0">
              <a:solidFill>
                <a:srgbClr val="000000"/>
              </a:solidFill>
            </a:endParaRPr>
          </a:p>
          <a:p>
            <a:r>
              <a:rPr lang="zh-CN" altLang="en-US" sz="2000" dirty="0">
                <a:solidFill>
                  <a:srgbClr val="000000"/>
                </a:solidFill>
              </a:rPr>
              <a:t>感知器的说明：由于</a:t>
            </a:r>
            <a:r>
              <a:rPr lang="zh-CN" altLang="en-US" sz="2000" dirty="0">
                <a:solidFill>
                  <a:srgbClr val="800000"/>
                </a:solidFill>
              </a:rPr>
              <a:t>无法实现非线性分类</a:t>
            </a:r>
            <a:r>
              <a:rPr lang="zh-CN" altLang="en-US" sz="2000" dirty="0">
                <a:solidFill>
                  <a:srgbClr val="000000"/>
                </a:solidFill>
              </a:rPr>
              <a:t>而下马。但“赏罚概念（ </a:t>
            </a:r>
            <a:r>
              <a:rPr lang="en-US" altLang="zh-CN" sz="2000" dirty="0">
                <a:solidFill>
                  <a:srgbClr val="000000"/>
                </a:solidFill>
              </a:rPr>
              <a:t>reward-punishment concept</a:t>
            </a:r>
            <a:r>
              <a:rPr lang="zh-CN" altLang="en-US" sz="2000" dirty="0">
                <a:solidFill>
                  <a:srgbClr val="000000"/>
                </a:solidFill>
              </a:rPr>
              <a:t>）” 得到广泛应用。</a:t>
            </a:r>
            <a:endParaRPr lang="en-US" altLang="zh-CN" sz="2000" dirty="0">
              <a:solidFill>
                <a:srgbClr val="000000"/>
              </a:solidFill>
            </a:endParaRPr>
          </a:p>
        </p:txBody>
      </p:sp>
      <p:sp>
        <p:nvSpPr>
          <p:cNvPr id="16"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12</a:t>
            </a:fld>
            <a:endParaRPr lang="en-US" altLang="zh-CN" sz="2800" dirty="0">
              <a:solidFill>
                <a:schemeClr val="tx1"/>
              </a:solidFill>
            </a:endParaRPr>
          </a:p>
        </p:txBody>
      </p:sp>
    </p:spTree>
    <p:extLst>
      <p:ext uri="{BB962C8B-B14F-4D97-AF65-F5344CB8AC3E}">
        <p14:creationId xmlns:p14="http://schemas.microsoft.com/office/powerpoint/2010/main" val="95392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77" name="Rectangle 21"/>
          <p:cNvSpPr>
            <a:spLocks noChangeArrowheads="1"/>
          </p:cNvSpPr>
          <p:nvPr/>
        </p:nvSpPr>
        <p:spPr bwMode="auto">
          <a:xfrm>
            <a:off x="370573" y="1781468"/>
            <a:ext cx="6748463"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000" b="1" baseline="0" dirty="0">
                <a:solidFill>
                  <a:srgbClr val="000000"/>
                </a:solidFill>
                <a:latin typeface="Times New Roman" pitchFamily="18" charset="0"/>
              </a:rPr>
              <a:t>输入：</a:t>
            </a:r>
            <a:endParaRPr lang="en-US" altLang="zh-CN" sz="2000" b="1" baseline="0" dirty="0">
              <a:solidFill>
                <a:srgbClr val="000000"/>
              </a:solidFill>
              <a:latin typeface="Times New Roman" pitchFamily="18" charset="0"/>
            </a:endParaRPr>
          </a:p>
          <a:p>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a:t>
            </a:r>
            <a:r>
              <a:rPr lang="zh-CN" altLang="en-US" sz="2000" baseline="0" dirty="0">
                <a:solidFill>
                  <a:srgbClr val="000000"/>
                </a:solidFill>
                <a:latin typeface="Times New Roman" pitchFamily="18" charset="0"/>
              </a:rPr>
              <a:t>两类线性可分的模式类               ；</a:t>
            </a:r>
            <a:endParaRPr lang="en-US" altLang="zh-CN" sz="2000" baseline="0" dirty="0">
              <a:solidFill>
                <a:srgbClr val="000000"/>
              </a:solidFill>
              <a:latin typeface="Times New Roman" pitchFamily="18" charset="0"/>
            </a:endParaRPr>
          </a:p>
          <a:p>
            <a:r>
              <a:rPr lang="zh-CN" altLang="en-US" sz="2000" dirty="0">
                <a:solidFill>
                  <a:srgbClr val="000000"/>
                </a:solidFill>
              </a:rPr>
              <a:t>（</a:t>
            </a:r>
            <a:r>
              <a:rPr lang="en-US" altLang="zh-CN" sz="2000" dirty="0">
                <a:solidFill>
                  <a:srgbClr val="000000"/>
                </a:solidFill>
              </a:rPr>
              <a:t>2</a:t>
            </a:r>
            <a:r>
              <a:rPr lang="zh-CN" altLang="en-US" sz="2000" dirty="0">
                <a:solidFill>
                  <a:srgbClr val="000000"/>
                </a:solidFill>
              </a:rPr>
              <a:t>）训练样本集；</a:t>
            </a:r>
            <a:endParaRPr lang="en-US" altLang="zh-CN" sz="2000" baseline="0" dirty="0">
              <a:solidFill>
                <a:srgbClr val="000000"/>
              </a:solidFill>
              <a:latin typeface="Times New Roman" pitchFamily="18" charset="0"/>
            </a:endParaRPr>
          </a:p>
          <a:p>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3</a:t>
            </a:r>
            <a:r>
              <a:rPr lang="zh-CN" altLang="en-US" sz="2000" baseline="0" dirty="0">
                <a:solidFill>
                  <a:srgbClr val="000000"/>
                </a:solidFill>
                <a:latin typeface="Times New Roman" pitchFamily="18" charset="0"/>
              </a:rPr>
              <a:t>）判别函数                       ，其中 </a:t>
            </a:r>
          </a:p>
        </p:txBody>
      </p:sp>
      <p:graphicFrame>
        <p:nvGraphicFramePr>
          <p:cNvPr id="249879" name="Object 23"/>
          <p:cNvGraphicFramePr>
            <a:graphicFrameLocks noChangeAspect="1"/>
          </p:cNvGraphicFramePr>
          <p:nvPr>
            <p:extLst>
              <p:ext uri="{D42A27DB-BD31-4B8C-83A1-F6EECF244321}">
                <p14:modId xmlns:p14="http://schemas.microsoft.com/office/powerpoint/2010/main" val="1292417996"/>
              </p:ext>
            </p:extLst>
          </p:nvPr>
        </p:nvGraphicFramePr>
        <p:xfrm>
          <a:off x="3616406" y="2027195"/>
          <a:ext cx="967978" cy="417412"/>
        </p:xfrm>
        <a:graphic>
          <a:graphicData uri="http://schemas.openxmlformats.org/presentationml/2006/ole">
            <mc:AlternateContent xmlns:mc="http://schemas.openxmlformats.org/markup-compatibility/2006">
              <mc:Choice xmlns:v="urn:schemas-microsoft-com:vml" Requires="v">
                <p:oleObj spid="_x0000_s663331" name="公式" r:id="rId4" imgW="406048" imgH="215713" progId="Equation.3">
                  <p:embed/>
                </p:oleObj>
              </mc:Choice>
              <mc:Fallback>
                <p:oleObj name="公式" r:id="rId4" imgW="40604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406" y="2027195"/>
                        <a:ext cx="967978" cy="417412"/>
                      </a:xfrm>
                      <a:prstGeom prst="rect">
                        <a:avLst/>
                      </a:prstGeom>
                      <a:noFill/>
                      <a:ln>
                        <a:noFill/>
                      </a:ln>
                    </p:spPr>
                  </p:pic>
                </p:oleObj>
              </mc:Fallback>
            </mc:AlternateContent>
          </a:graphicData>
        </a:graphic>
      </p:graphicFrame>
      <p:sp>
        <p:nvSpPr>
          <p:cNvPr id="111624" name="Rectangle 24"/>
          <p:cNvSpPr>
            <a:spLocks noChangeArrowheads="1"/>
          </p:cNvSpPr>
          <p:nvPr/>
        </p:nvSpPr>
        <p:spPr bwMode="auto">
          <a:xfrm>
            <a:off x="0" y="29591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sp>
        <p:nvSpPr>
          <p:cNvPr id="111625" name="Rectangle 29"/>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graphicFrame>
        <p:nvGraphicFramePr>
          <p:cNvPr id="249884" name="Object 28"/>
          <p:cNvGraphicFramePr>
            <a:graphicFrameLocks noChangeAspect="1"/>
          </p:cNvGraphicFramePr>
          <p:nvPr>
            <p:extLst>
              <p:ext uri="{D42A27DB-BD31-4B8C-83A1-F6EECF244321}">
                <p14:modId xmlns:p14="http://schemas.microsoft.com/office/powerpoint/2010/main" val="1194492553"/>
              </p:ext>
            </p:extLst>
          </p:nvPr>
        </p:nvGraphicFramePr>
        <p:xfrm>
          <a:off x="2051720" y="2717575"/>
          <a:ext cx="1512168" cy="387332"/>
        </p:xfrm>
        <a:graphic>
          <a:graphicData uri="http://schemas.openxmlformats.org/presentationml/2006/ole">
            <mc:AlternateContent xmlns:mc="http://schemas.openxmlformats.org/markup-compatibility/2006">
              <mc:Choice xmlns:v="urn:schemas-microsoft-com:vml" Requires="v">
                <p:oleObj spid="_x0000_s663332" name="公式" r:id="rId6" imgW="889000" imgH="228600" progId="Equation.3">
                  <p:embed/>
                </p:oleObj>
              </mc:Choice>
              <mc:Fallback>
                <p:oleObj name="公式" r:id="rId6" imgW="8890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2717575"/>
                        <a:ext cx="1512168" cy="387332"/>
                      </a:xfrm>
                      <a:prstGeom prst="rect">
                        <a:avLst/>
                      </a:prstGeom>
                      <a:noFill/>
                      <a:ln>
                        <a:noFill/>
                      </a:ln>
                    </p:spPr>
                  </p:pic>
                </p:oleObj>
              </mc:Fallback>
            </mc:AlternateContent>
          </a:graphicData>
        </a:graphic>
      </p:graphicFrame>
      <p:graphicFrame>
        <p:nvGraphicFramePr>
          <p:cNvPr id="111632" name="Object 37"/>
          <p:cNvGraphicFramePr>
            <a:graphicFrameLocks noChangeAspect="1"/>
          </p:cNvGraphicFramePr>
          <p:nvPr>
            <p:extLst>
              <p:ext uri="{D42A27DB-BD31-4B8C-83A1-F6EECF244321}">
                <p14:modId xmlns:p14="http://schemas.microsoft.com/office/powerpoint/2010/main" val="1483670523"/>
              </p:ext>
            </p:extLst>
          </p:nvPr>
        </p:nvGraphicFramePr>
        <p:xfrm>
          <a:off x="1331640" y="4005064"/>
          <a:ext cx="4520471" cy="937156"/>
        </p:xfrm>
        <a:graphic>
          <a:graphicData uri="http://schemas.openxmlformats.org/presentationml/2006/ole">
            <mc:AlternateContent xmlns:mc="http://schemas.openxmlformats.org/markup-compatibility/2006">
              <mc:Choice xmlns:v="urn:schemas-microsoft-com:vml" Requires="v">
                <p:oleObj spid="_x0000_s663333" name="公式" r:id="rId8" imgW="2019300" imgH="482600" progId="Equation.3">
                  <p:embed/>
                </p:oleObj>
              </mc:Choice>
              <mc:Fallback>
                <p:oleObj name="公式" r:id="rId8" imgW="2019300" imgH="482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4005064"/>
                        <a:ext cx="4520471" cy="937156"/>
                      </a:xfrm>
                      <a:prstGeom prst="rect">
                        <a:avLst/>
                      </a:prstGeom>
                      <a:noFill/>
                      <a:ln>
                        <a:noFill/>
                      </a:ln>
                    </p:spPr>
                  </p:pic>
                </p:oleObj>
              </mc:Fallback>
            </mc:AlternateContent>
          </a:graphicData>
        </a:graphic>
      </p:graphicFrame>
      <p:sp>
        <p:nvSpPr>
          <p:cNvPr id="20"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13</a:t>
            </a:fld>
            <a:endParaRPr lang="en-US" altLang="zh-CN" sz="2800" dirty="0">
              <a:solidFill>
                <a:schemeClr val="tx1"/>
              </a:solidFill>
            </a:endParaRPr>
          </a:p>
        </p:txBody>
      </p:sp>
      <p:sp>
        <p:nvSpPr>
          <p:cNvPr id="19"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1" name="TextBox 20"/>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感知器算法描述</a:t>
            </a:r>
            <a:endParaRPr lang="en-US" altLang="zh-CN" sz="2400" dirty="0">
              <a:solidFill>
                <a:srgbClr val="000000"/>
              </a:solidFill>
            </a:endParaRPr>
          </a:p>
        </p:txBody>
      </p:sp>
      <p:sp>
        <p:nvSpPr>
          <p:cNvPr id="22" name="Rectangle 21"/>
          <p:cNvSpPr>
            <a:spLocks noChangeArrowheads="1"/>
          </p:cNvSpPr>
          <p:nvPr/>
        </p:nvSpPr>
        <p:spPr bwMode="auto">
          <a:xfrm>
            <a:off x="368774" y="3604954"/>
            <a:ext cx="535355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1" baseline="0" dirty="0">
                <a:solidFill>
                  <a:srgbClr val="000000"/>
                </a:solidFill>
                <a:latin typeface="Times New Roman" pitchFamily="18" charset="0"/>
              </a:rPr>
              <a:t>输出：</a:t>
            </a:r>
            <a:r>
              <a:rPr lang="zh-CN" altLang="en-US" sz="2000" baseline="0" dirty="0">
                <a:solidFill>
                  <a:srgbClr val="000000"/>
                </a:solidFill>
                <a:latin typeface="Times New Roman" pitchFamily="18" charset="0"/>
              </a:rPr>
              <a:t>权向量</a:t>
            </a:r>
            <a:r>
              <a:rPr lang="en-US" altLang="zh-CN" sz="2000" baseline="0" dirty="0">
                <a:solidFill>
                  <a:srgbClr val="000000"/>
                </a:solidFill>
                <a:latin typeface="Times New Roman" pitchFamily="18" charset="0"/>
              </a:rPr>
              <a:t>W</a:t>
            </a:r>
            <a:r>
              <a:rPr lang="zh-CN" altLang="en-US" sz="2000" baseline="0" dirty="0">
                <a:solidFill>
                  <a:srgbClr val="000000"/>
                </a:solidFill>
                <a:latin typeface="Times New Roman" pitchFamily="18" charset="0"/>
              </a:rPr>
              <a:t>，使得</a:t>
            </a:r>
            <a:endParaRPr lang="en-US" altLang="zh-CN" sz="2000" baseline="0" dirty="0">
              <a:solidFill>
                <a:srgbClr val="000000"/>
              </a:solidFill>
              <a:latin typeface="Times New Roman" pitchFamily="18" charset="0"/>
            </a:endParaRPr>
          </a:p>
        </p:txBody>
      </p:sp>
      <p:graphicFrame>
        <p:nvGraphicFramePr>
          <p:cNvPr id="23" name="Object 32"/>
          <p:cNvGraphicFramePr>
            <a:graphicFrameLocks noChangeAspect="1"/>
          </p:cNvGraphicFramePr>
          <p:nvPr>
            <p:extLst>
              <p:ext uri="{D42A27DB-BD31-4B8C-83A1-F6EECF244321}">
                <p14:modId xmlns:p14="http://schemas.microsoft.com/office/powerpoint/2010/main" val="717885099"/>
              </p:ext>
            </p:extLst>
          </p:nvPr>
        </p:nvGraphicFramePr>
        <p:xfrm>
          <a:off x="1115616" y="3030339"/>
          <a:ext cx="2763795" cy="495300"/>
        </p:xfrm>
        <a:graphic>
          <a:graphicData uri="http://schemas.openxmlformats.org/presentationml/2006/ole">
            <mc:AlternateContent xmlns:mc="http://schemas.openxmlformats.org/markup-compatibility/2006">
              <mc:Choice xmlns:v="urn:schemas-microsoft-com:vml" Requires="v">
                <p:oleObj spid="_x0000_s663334" name="公式" r:id="rId10" imgW="1574800" imgH="254000" progId="Equation.3">
                  <p:embed/>
                </p:oleObj>
              </mc:Choice>
              <mc:Fallback>
                <p:oleObj name="公式" r:id="rId10" imgW="1574800" imgH="254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5616" y="3030339"/>
                        <a:ext cx="276379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33"/>
          <p:cNvGraphicFramePr>
            <a:graphicFrameLocks noChangeAspect="1"/>
          </p:cNvGraphicFramePr>
          <p:nvPr>
            <p:extLst>
              <p:ext uri="{D42A27DB-BD31-4B8C-83A1-F6EECF244321}">
                <p14:modId xmlns:p14="http://schemas.microsoft.com/office/powerpoint/2010/main" val="3288825697"/>
              </p:ext>
            </p:extLst>
          </p:nvPr>
        </p:nvGraphicFramePr>
        <p:xfrm>
          <a:off x="4355976" y="3067050"/>
          <a:ext cx="2037726" cy="495300"/>
        </p:xfrm>
        <a:graphic>
          <a:graphicData uri="http://schemas.openxmlformats.org/presentationml/2006/ole">
            <mc:AlternateContent xmlns:mc="http://schemas.openxmlformats.org/markup-compatibility/2006">
              <mc:Choice xmlns:v="urn:schemas-microsoft-com:vml" Requires="v">
                <p:oleObj spid="_x0000_s663335" name="公式" r:id="rId12" imgW="1269449" imgH="253890" progId="Equation.3">
                  <p:embed/>
                </p:oleObj>
              </mc:Choice>
              <mc:Fallback>
                <p:oleObj name="公式" r:id="rId12" imgW="1269449" imgH="25389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5976" y="3067050"/>
                        <a:ext cx="203772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3"/>
          <p:cNvSpPr>
            <a:spLocks noChangeArrowheads="1"/>
          </p:cNvSpPr>
          <p:nvPr/>
        </p:nvSpPr>
        <p:spPr bwMode="auto">
          <a:xfrm>
            <a:off x="453233" y="5085184"/>
            <a:ext cx="8532812"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1" dirty="0">
                <a:solidFill>
                  <a:srgbClr val="FF0000"/>
                </a:solidFill>
              </a:rPr>
              <a:t>问：感知器算法是干什么的？</a:t>
            </a:r>
            <a:endParaRPr lang="en-US" altLang="zh-CN" sz="2000" b="1" dirty="0">
              <a:solidFill>
                <a:srgbClr val="FF0000"/>
              </a:solidFill>
            </a:endParaRPr>
          </a:p>
          <a:p>
            <a:pPr>
              <a:lnSpc>
                <a:spcPct val="125000"/>
              </a:lnSpc>
            </a:pPr>
            <a:r>
              <a:rPr lang="zh-CN" altLang="en-US" sz="2000" b="1" baseline="0" dirty="0">
                <a:solidFill>
                  <a:srgbClr val="FF0000"/>
                </a:solidFill>
                <a:latin typeface="Times New Roman" pitchFamily="18" charset="0"/>
              </a:rPr>
              <a:t>答：感知器算法通过对已知类别的训练样本集的学习，寻找一个满足要求的权向量。</a:t>
            </a:r>
          </a:p>
        </p:txBody>
      </p:sp>
    </p:spTree>
    <p:extLst>
      <p:ext uri="{BB962C8B-B14F-4D97-AF65-F5344CB8AC3E}">
        <p14:creationId xmlns:p14="http://schemas.microsoft.com/office/powerpoint/2010/main" val="1084166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9877"/>
                                        </p:tgtEl>
                                        <p:attrNameLst>
                                          <p:attrName>style.visibility</p:attrName>
                                        </p:attrNameLst>
                                      </p:cBhvr>
                                      <p:to>
                                        <p:strVal val="visible"/>
                                      </p:to>
                                    </p:set>
                                    <p:animEffect transition="in" filter="fade">
                                      <p:cBhvr>
                                        <p:cTn id="7" dur="500"/>
                                        <p:tgtEl>
                                          <p:spTgt spid="249877"/>
                                        </p:tgtEl>
                                      </p:cBhvr>
                                    </p:animEffect>
                                  </p:childTnLst>
                                </p:cTn>
                              </p:par>
                              <p:par>
                                <p:cTn id="8" presetID="10" presetClass="entr" presetSubtype="0" fill="hold" nodeType="withEffect">
                                  <p:stCondLst>
                                    <p:cond delay="0"/>
                                  </p:stCondLst>
                                  <p:childTnLst>
                                    <p:set>
                                      <p:cBhvr>
                                        <p:cTn id="9" dur="1" fill="hold">
                                          <p:stCondLst>
                                            <p:cond delay="0"/>
                                          </p:stCondLst>
                                        </p:cTn>
                                        <p:tgtEl>
                                          <p:spTgt spid="249879"/>
                                        </p:tgtEl>
                                        <p:attrNameLst>
                                          <p:attrName>style.visibility</p:attrName>
                                        </p:attrNameLst>
                                      </p:cBhvr>
                                      <p:to>
                                        <p:strVal val="visible"/>
                                      </p:to>
                                    </p:set>
                                    <p:animEffect transition="in" filter="fade">
                                      <p:cBhvr>
                                        <p:cTn id="10" dur="500"/>
                                        <p:tgtEl>
                                          <p:spTgt spid="249879"/>
                                        </p:tgtEl>
                                      </p:cBhvr>
                                    </p:animEffect>
                                  </p:childTnLst>
                                </p:cTn>
                              </p:par>
                              <p:par>
                                <p:cTn id="11" presetID="10" presetClass="entr" presetSubtype="0" fill="hold" nodeType="withEffect">
                                  <p:stCondLst>
                                    <p:cond delay="0"/>
                                  </p:stCondLst>
                                  <p:childTnLst>
                                    <p:set>
                                      <p:cBhvr>
                                        <p:cTn id="12" dur="1" fill="hold">
                                          <p:stCondLst>
                                            <p:cond delay="0"/>
                                          </p:stCondLst>
                                        </p:cTn>
                                        <p:tgtEl>
                                          <p:spTgt spid="249884"/>
                                        </p:tgtEl>
                                        <p:attrNameLst>
                                          <p:attrName>style.visibility</p:attrName>
                                        </p:attrNameLst>
                                      </p:cBhvr>
                                      <p:to>
                                        <p:strVal val="visible"/>
                                      </p:to>
                                    </p:set>
                                    <p:animEffect transition="in" filter="fade">
                                      <p:cBhvr>
                                        <p:cTn id="13" dur="500"/>
                                        <p:tgtEl>
                                          <p:spTgt spid="2498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7" grpId="0"/>
      <p:bldP spid="22"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4" name="TextBox 3"/>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感知器算法描述</a:t>
            </a:r>
            <a:endParaRPr lang="en-US" altLang="zh-CN" sz="2400" dirty="0">
              <a:solidFill>
                <a:srgbClr val="000000"/>
              </a:solidFill>
            </a:endParaRPr>
          </a:p>
        </p:txBody>
      </p:sp>
      <p:sp>
        <p:nvSpPr>
          <p:cNvPr id="5" name="Rectangle 21"/>
          <p:cNvSpPr>
            <a:spLocks noChangeArrowheads="1"/>
          </p:cNvSpPr>
          <p:nvPr/>
        </p:nvSpPr>
        <p:spPr bwMode="auto">
          <a:xfrm>
            <a:off x="368775" y="1812798"/>
            <a:ext cx="96286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1" dirty="0">
                <a:solidFill>
                  <a:srgbClr val="000000"/>
                </a:solidFill>
              </a:rPr>
              <a:t>步骤</a:t>
            </a:r>
            <a:r>
              <a:rPr lang="zh-CN" altLang="en-US" sz="2000" b="1" baseline="0" dirty="0">
                <a:solidFill>
                  <a:srgbClr val="000000"/>
                </a:solidFill>
                <a:latin typeface="Times New Roman" pitchFamily="18" charset="0"/>
              </a:rPr>
              <a:t>：</a:t>
            </a:r>
            <a:endParaRPr lang="en-US" altLang="zh-CN" sz="2000" baseline="0" dirty="0">
              <a:solidFill>
                <a:srgbClr val="000000"/>
              </a:solidFill>
              <a:latin typeface="Times New Roman" pitchFamily="18" charset="0"/>
            </a:endParaRPr>
          </a:p>
        </p:txBody>
      </p:sp>
      <p:sp>
        <p:nvSpPr>
          <p:cNvPr id="6" name="Rectangle 38"/>
          <p:cNvSpPr>
            <a:spLocks noChangeArrowheads="1"/>
          </p:cNvSpPr>
          <p:nvPr/>
        </p:nvSpPr>
        <p:spPr bwMode="auto">
          <a:xfrm>
            <a:off x="268287" y="2257014"/>
            <a:ext cx="8537575" cy="1692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30000"/>
              </a:lnSpc>
            </a:pPr>
            <a:r>
              <a:rPr lang="zh-CN" altLang="en-US" sz="2000" baseline="0" dirty="0">
                <a:solidFill>
                  <a:srgbClr val="000000"/>
                </a:solidFill>
                <a:latin typeface="Times New Roman" pitchFamily="18" charset="0"/>
                <a:cs typeface="Times New Roman" pitchFamily="18" charset="0"/>
              </a:rPr>
              <a:t>（</a:t>
            </a:r>
            <a:r>
              <a:rPr lang="en-US" altLang="zh-CN" sz="2000" baseline="0" dirty="0">
                <a:solidFill>
                  <a:srgbClr val="000000"/>
                </a:solidFill>
                <a:latin typeface="Times New Roman" pitchFamily="18" charset="0"/>
                <a:cs typeface="Times New Roman" pitchFamily="18" charset="0"/>
              </a:rPr>
              <a:t>1</a:t>
            </a:r>
            <a:r>
              <a:rPr lang="zh-CN" altLang="en-US" sz="2000" baseline="0" dirty="0">
                <a:solidFill>
                  <a:srgbClr val="000000"/>
                </a:solidFill>
                <a:latin typeface="Times New Roman" pitchFamily="18" charset="0"/>
                <a:cs typeface="Times New Roman" pitchFamily="18" charset="0"/>
              </a:rPr>
              <a:t>）</a:t>
            </a:r>
            <a:r>
              <a:rPr lang="zh-CN" altLang="en-US" sz="2000" baseline="0" dirty="0">
                <a:solidFill>
                  <a:srgbClr val="FF0000"/>
                </a:solidFill>
                <a:latin typeface="Times New Roman" pitchFamily="18" charset="0"/>
                <a:cs typeface="Times New Roman" pitchFamily="18" charset="0"/>
              </a:rPr>
              <a:t>初始化</a:t>
            </a:r>
            <a:r>
              <a:rPr lang="zh-CN" altLang="en-US" sz="2000" baseline="0" dirty="0">
                <a:solidFill>
                  <a:srgbClr val="000000"/>
                </a:solidFill>
                <a:latin typeface="Times New Roman" pitchFamily="18" charset="0"/>
                <a:cs typeface="Times New Roman" pitchFamily="18" charset="0"/>
              </a:rPr>
              <a:t>：选择</a:t>
            </a:r>
            <a:r>
              <a:rPr lang="en-US" altLang="zh-CN" sz="2000" i="1" baseline="0" dirty="0">
                <a:solidFill>
                  <a:srgbClr val="000000"/>
                </a:solidFill>
                <a:latin typeface="Times New Roman" pitchFamily="18" charset="0"/>
              </a:rPr>
              <a:t>N</a:t>
            </a:r>
            <a:r>
              <a:rPr lang="zh-CN" altLang="en-US" sz="2000" baseline="0" dirty="0">
                <a:solidFill>
                  <a:srgbClr val="000000"/>
                </a:solidFill>
                <a:latin typeface="Times New Roman" pitchFamily="18" charset="0"/>
                <a:cs typeface="Times New Roman" pitchFamily="18" charset="0"/>
              </a:rPr>
              <a:t>个分属于</a:t>
            </a:r>
            <a:r>
              <a:rPr lang="el-GR" altLang="zh-CN" sz="2000" i="1" baseline="0" dirty="0">
                <a:solidFill>
                  <a:srgbClr val="000000"/>
                </a:solidFill>
                <a:latin typeface="Times New Roman" pitchFamily="18" charset="0"/>
              </a:rPr>
              <a:t>ω</a:t>
            </a:r>
            <a:r>
              <a:rPr lang="el-GR" altLang="zh-CN" sz="2000" baseline="-25000" dirty="0">
                <a:solidFill>
                  <a:srgbClr val="000000"/>
                </a:solidFill>
                <a:latin typeface="Times New Roman" pitchFamily="18" charset="0"/>
              </a:rPr>
              <a:t>1</a:t>
            </a:r>
            <a:r>
              <a:rPr lang="zh-CN" altLang="el-GR" sz="2000" baseline="0" dirty="0">
                <a:solidFill>
                  <a:srgbClr val="000000"/>
                </a:solidFill>
                <a:latin typeface="Times New Roman" pitchFamily="18" charset="0"/>
              </a:rPr>
              <a:t>和 </a:t>
            </a:r>
            <a:r>
              <a:rPr lang="el-GR" altLang="zh-CN" sz="2000" i="1" baseline="0" dirty="0">
                <a:solidFill>
                  <a:srgbClr val="000000"/>
                </a:solidFill>
                <a:latin typeface="Times New Roman" pitchFamily="18" charset="0"/>
              </a:rPr>
              <a:t>ω</a:t>
            </a:r>
            <a:r>
              <a:rPr lang="el-GR" altLang="zh-CN" sz="2000" baseline="-25000" dirty="0">
                <a:solidFill>
                  <a:srgbClr val="000000"/>
                </a:solidFill>
                <a:latin typeface="Times New Roman" pitchFamily="18" charset="0"/>
              </a:rPr>
              <a:t>2</a:t>
            </a:r>
            <a:r>
              <a:rPr lang="zh-CN" altLang="en-US" sz="2000" baseline="0" dirty="0">
                <a:solidFill>
                  <a:srgbClr val="000000"/>
                </a:solidFill>
                <a:latin typeface="Times New Roman" pitchFamily="18" charset="0"/>
              </a:rPr>
              <a:t>类的模式样本</a:t>
            </a:r>
            <a:r>
              <a:rPr lang="zh-CN" altLang="en-US" sz="2000" dirty="0">
                <a:solidFill>
                  <a:srgbClr val="000000"/>
                </a:solidFill>
              </a:rPr>
              <a:t>构成增广向量形式训练样本</a:t>
            </a:r>
            <a:r>
              <a:rPr lang="zh-CN" altLang="en-US" sz="2000" baseline="0" dirty="0">
                <a:solidFill>
                  <a:srgbClr val="000000"/>
                </a:solidFill>
                <a:latin typeface="Times New Roman" pitchFamily="18" charset="0"/>
              </a:rPr>
              <a:t>集</a:t>
            </a:r>
            <a:r>
              <a:rPr lang="en-US" altLang="zh-CN" sz="2000" baseline="0" dirty="0">
                <a:solidFill>
                  <a:srgbClr val="000000"/>
                </a:solidFill>
                <a:latin typeface="Times New Roman" pitchFamily="18" charset="0"/>
              </a:rPr>
              <a:t>{ </a:t>
            </a:r>
            <a:r>
              <a:rPr lang="en-US" altLang="zh-CN" sz="2000" b="1" i="1" baseline="0" dirty="0">
                <a:solidFill>
                  <a:srgbClr val="000000"/>
                </a:solidFill>
                <a:latin typeface="Times New Roman" pitchFamily="18" charset="0"/>
              </a:rPr>
              <a:t>X</a:t>
            </a:r>
            <a:r>
              <a:rPr lang="en-US" altLang="zh-CN" sz="2000" baseline="-25000" dirty="0">
                <a:solidFill>
                  <a:srgbClr val="000000"/>
                </a:solidFill>
                <a:latin typeface="Times New Roman" pitchFamily="18" charset="0"/>
              </a:rPr>
              <a:t>1</a:t>
            </a:r>
            <a:r>
              <a:rPr lang="en-US" altLang="zh-CN" sz="2000" baseline="0" dirty="0">
                <a:solidFill>
                  <a:srgbClr val="000000"/>
                </a:solidFill>
                <a:latin typeface="Times New Roman" pitchFamily="18" charset="0"/>
              </a:rPr>
              <a:t>,  </a:t>
            </a:r>
            <a:r>
              <a:rPr lang="en-US"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 </a:t>
            </a:r>
            <a:r>
              <a:rPr lang="en-US" altLang="zh-CN" sz="2000" b="1" i="1" baseline="0" dirty="0">
                <a:solidFill>
                  <a:srgbClr val="000000"/>
                </a:solidFill>
                <a:latin typeface="Times New Roman" pitchFamily="18" charset="0"/>
              </a:rPr>
              <a:t>X</a:t>
            </a:r>
            <a:r>
              <a:rPr lang="en-US" altLang="zh-CN" sz="2000" i="1" baseline="-25000" dirty="0">
                <a:solidFill>
                  <a:srgbClr val="000000"/>
                </a:solidFill>
                <a:latin typeface="Times New Roman" pitchFamily="18" charset="0"/>
              </a:rPr>
              <a:t>N </a:t>
            </a:r>
            <a:r>
              <a:rPr lang="en-US" altLang="zh-CN" sz="2000" baseline="0" dirty="0">
                <a:solidFill>
                  <a:srgbClr val="000000"/>
                </a:solidFill>
                <a:latin typeface="Times New Roman" pitchFamily="18" charset="0"/>
              </a:rPr>
              <a:t>}</a:t>
            </a:r>
            <a:r>
              <a:rPr lang="zh-CN" altLang="en-US" sz="2000" dirty="0">
                <a:solidFill>
                  <a:srgbClr val="000000"/>
                </a:solidFill>
              </a:rPr>
              <a:t>；</a:t>
            </a:r>
            <a:r>
              <a:rPr lang="zh-CN" altLang="en-US" sz="2000" baseline="0" dirty="0">
                <a:solidFill>
                  <a:srgbClr val="000000"/>
                </a:solidFill>
                <a:latin typeface="Times New Roman" pitchFamily="18" charset="0"/>
              </a:rPr>
              <a:t>并进行规范化</a:t>
            </a:r>
            <a:r>
              <a:rPr lang="zh-CN" altLang="en-US" sz="2000" dirty="0">
                <a:solidFill>
                  <a:srgbClr val="000000"/>
                </a:solidFill>
              </a:rPr>
              <a:t>处理（即</a:t>
            </a:r>
            <a:r>
              <a:rPr lang="el-GR" altLang="zh-CN" sz="2000" i="1" dirty="0">
                <a:solidFill>
                  <a:srgbClr val="000000"/>
                </a:solidFill>
                <a:cs typeface="Arial" charset="0"/>
              </a:rPr>
              <a:t>ω</a:t>
            </a:r>
            <a:r>
              <a:rPr lang="el-GR" altLang="zh-CN" sz="2000" baseline="-25000" dirty="0">
                <a:solidFill>
                  <a:srgbClr val="000000"/>
                </a:solidFill>
                <a:cs typeface="Arial" charset="0"/>
              </a:rPr>
              <a:t>2</a:t>
            </a:r>
            <a:r>
              <a:rPr lang="zh-CN" altLang="en-US" sz="2000" dirty="0">
                <a:solidFill>
                  <a:srgbClr val="000000"/>
                </a:solidFill>
              </a:rPr>
              <a:t>类样本全部乘以</a:t>
            </a:r>
            <a:r>
              <a:rPr lang="en-US" altLang="zh-CN" sz="2000" dirty="0">
                <a:solidFill>
                  <a:srgbClr val="000000"/>
                </a:solidFill>
              </a:rPr>
              <a:t>(</a:t>
            </a:r>
            <a:r>
              <a:rPr lang="zh-CN" altLang="en-US" sz="2000" dirty="0">
                <a:solidFill>
                  <a:srgbClr val="000000"/>
                </a:solidFill>
              </a:rPr>
              <a:t>－</a:t>
            </a:r>
            <a:r>
              <a:rPr lang="en-US" altLang="zh-CN" sz="2000" dirty="0">
                <a:solidFill>
                  <a:srgbClr val="000000"/>
                </a:solidFill>
              </a:rPr>
              <a:t>1) </a:t>
            </a:r>
            <a:r>
              <a:rPr lang="zh-CN" altLang="en-US" sz="2000" baseline="0" dirty="0">
                <a:solidFill>
                  <a:srgbClr val="000000"/>
                </a:solidFill>
                <a:latin typeface="Times New Roman" pitchFamily="18" charset="0"/>
              </a:rPr>
              <a:t>），规范化后有                          ；任取权向量初始值</a:t>
            </a:r>
            <a:r>
              <a:rPr lang="en-US" altLang="zh-CN" sz="2000" b="1" i="1" baseline="0" dirty="0">
                <a:solidFill>
                  <a:srgbClr val="000000"/>
                </a:solidFill>
                <a:latin typeface="Times New Roman" pitchFamily="18" charset="0"/>
              </a:rPr>
              <a:t>W</a:t>
            </a:r>
            <a:r>
              <a:rPr lang="en-US" altLang="zh-CN" sz="2000" baseline="0" dirty="0">
                <a:solidFill>
                  <a:srgbClr val="000000"/>
                </a:solidFill>
                <a:latin typeface="Times New Roman" pitchFamily="18" charset="0"/>
              </a:rPr>
              <a:t>(1)</a:t>
            </a:r>
            <a:r>
              <a:rPr lang="zh-CN" altLang="en-US" sz="2000" baseline="0" dirty="0">
                <a:solidFill>
                  <a:srgbClr val="000000"/>
                </a:solidFill>
                <a:latin typeface="Times New Roman" pitchFamily="18" charset="0"/>
              </a:rPr>
              <a:t>，开始迭代。迭代次数</a:t>
            </a:r>
            <a:r>
              <a:rPr lang="en-US" altLang="zh-CN" sz="2000" i="1" baseline="0" dirty="0">
                <a:solidFill>
                  <a:srgbClr val="000000"/>
                </a:solidFill>
                <a:latin typeface="Times New Roman" pitchFamily="18" charset="0"/>
              </a:rPr>
              <a:t>k</a:t>
            </a:r>
            <a:r>
              <a:rPr lang="en-US" altLang="zh-CN" sz="2000" baseline="0" dirty="0">
                <a:solidFill>
                  <a:srgbClr val="000000"/>
                </a:solidFill>
                <a:latin typeface="Times New Roman" pitchFamily="18" charset="0"/>
              </a:rPr>
              <a:t>=1 </a:t>
            </a:r>
            <a:r>
              <a:rPr lang="zh-CN" altLang="en-US" sz="2000" baseline="0" dirty="0">
                <a:solidFill>
                  <a:srgbClr val="000000"/>
                </a:solidFill>
                <a:latin typeface="Times New Roman" pitchFamily="18" charset="0"/>
              </a:rPr>
              <a:t>。</a:t>
            </a:r>
          </a:p>
        </p:txBody>
      </p:sp>
      <p:sp>
        <p:nvSpPr>
          <p:cNvPr id="8" name="Rectangle 42"/>
          <p:cNvSpPr>
            <a:spLocks noChangeArrowheads="1"/>
          </p:cNvSpPr>
          <p:nvPr/>
        </p:nvSpPr>
        <p:spPr bwMode="auto">
          <a:xfrm>
            <a:off x="313981" y="3763862"/>
            <a:ext cx="8636000" cy="892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30000"/>
              </a:lnSpc>
            </a:pPr>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a:t>
            </a:r>
            <a:r>
              <a:rPr lang="zh-CN" altLang="en-US" sz="2000" baseline="0" dirty="0">
                <a:solidFill>
                  <a:srgbClr val="FF0000"/>
                </a:solidFill>
                <a:latin typeface="Times New Roman" pitchFamily="18" charset="0"/>
              </a:rPr>
              <a:t>迭代</a:t>
            </a:r>
            <a:r>
              <a:rPr lang="zh-CN" altLang="en-US" sz="2000" baseline="0" dirty="0">
                <a:solidFill>
                  <a:srgbClr val="000000"/>
                </a:solidFill>
                <a:latin typeface="Times New Roman" pitchFamily="18" charset="0"/>
              </a:rPr>
              <a:t>：用全部训练样本进行一轮迭代，计算</a:t>
            </a:r>
            <a:r>
              <a:rPr lang="en-US" altLang="zh-CN" sz="2000" b="1" i="1" baseline="0" dirty="0">
                <a:solidFill>
                  <a:srgbClr val="000000"/>
                </a:solidFill>
                <a:latin typeface="Times New Roman" pitchFamily="18" charset="0"/>
              </a:rPr>
              <a:t>W</a:t>
            </a:r>
            <a:r>
              <a:rPr lang="en-US" altLang="zh-CN" sz="2000" baseline="30000" dirty="0">
                <a:solidFill>
                  <a:srgbClr val="000000"/>
                </a:solidFill>
                <a:latin typeface="Times New Roman" pitchFamily="18" charset="0"/>
              </a:rPr>
              <a:t>T</a:t>
            </a:r>
            <a:r>
              <a:rPr lang="en-US" altLang="zh-CN" sz="2000" baseline="0" dirty="0">
                <a:solidFill>
                  <a:srgbClr val="000000"/>
                </a:solidFill>
                <a:latin typeface="Times New Roman" pitchFamily="18" charset="0"/>
              </a:rPr>
              <a:t>(</a:t>
            </a:r>
            <a:r>
              <a:rPr lang="en-US" altLang="zh-CN" sz="2000" i="1" baseline="0" dirty="0">
                <a:solidFill>
                  <a:srgbClr val="000000"/>
                </a:solidFill>
                <a:latin typeface="Times New Roman" pitchFamily="18" charset="0"/>
              </a:rPr>
              <a:t>k</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i="1" baseline="-25000" dirty="0">
                <a:solidFill>
                  <a:srgbClr val="000000"/>
                </a:solidFill>
                <a:latin typeface="Times New Roman" pitchFamily="18" charset="0"/>
              </a:rPr>
              <a:t>i </a:t>
            </a:r>
            <a:r>
              <a:rPr lang="zh-CN" altLang="en-US" sz="2000" baseline="0" dirty="0">
                <a:solidFill>
                  <a:srgbClr val="000000"/>
                </a:solidFill>
                <a:latin typeface="Times New Roman" pitchFamily="18" charset="0"/>
              </a:rPr>
              <a:t>的值，并分两种情况修正权向量：</a:t>
            </a:r>
          </a:p>
        </p:txBody>
      </p:sp>
      <p:graphicFrame>
        <p:nvGraphicFramePr>
          <p:cNvPr id="9" name="对象 8"/>
          <p:cNvGraphicFramePr>
            <a:graphicFrameLocks noChangeAspect="1"/>
          </p:cNvGraphicFramePr>
          <p:nvPr>
            <p:extLst>
              <p:ext uri="{D42A27DB-BD31-4B8C-83A1-F6EECF244321}">
                <p14:modId xmlns:p14="http://schemas.microsoft.com/office/powerpoint/2010/main" val="1055848859"/>
              </p:ext>
            </p:extLst>
          </p:nvPr>
        </p:nvGraphicFramePr>
        <p:xfrm>
          <a:off x="1505264" y="3103399"/>
          <a:ext cx="1716165" cy="374522"/>
        </p:xfrm>
        <a:graphic>
          <a:graphicData uri="http://schemas.openxmlformats.org/presentationml/2006/ole">
            <mc:AlternateContent xmlns:mc="http://schemas.openxmlformats.org/markup-compatibility/2006">
              <mc:Choice xmlns:v="urn:schemas-microsoft-com:vml" Requires="v">
                <p:oleObj spid="_x0000_s711681" name="公式" r:id="rId4" imgW="1155700" imgH="228600" progId="Equation.3">
                  <p:embed/>
                </p:oleObj>
              </mc:Choice>
              <mc:Fallback>
                <p:oleObj name="公式" r:id="rId4" imgW="1155700" imgH="2286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5264" y="3103399"/>
                        <a:ext cx="1716165" cy="374522"/>
                      </a:xfrm>
                      <a:prstGeom prst="rect">
                        <a:avLst/>
                      </a:prstGeom>
                      <a:noFill/>
                      <a:ln>
                        <a:noFill/>
                      </a:ln>
                    </p:spPr>
                  </p:pic>
                </p:oleObj>
              </mc:Fallback>
            </mc:AlternateContent>
          </a:graphicData>
        </a:graphic>
      </p:graphicFrame>
      <p:grpSp>
        <p:nvGrpSpPr>
          <p:cNvPr id="10" name="Group 42"/>
          <p:cNvGrpSpPr>
            <a:grpSpLocks/>
          </p:cNvGrpSpPr>
          <p:nvPr/>
        </p:nvGrpSpPr>
        <p:grpSpPr bwMode="auto">
          <a:xfrm>
            <a:off x="608585" y="4649500"/>
            <a:ext cx="2189163" cy="409575"/>
            <a:chOff x="608" y="529"/>
            <a:chExt cx="1379" cy="258"/>
          </a:xfrm>
        </p:grpSpPr>
        <p:graphicFrame>
          <p:nvGraphicFramePr>
            <p:cNvPr id="11" name="Object 18"/>
            <p:cNvGraphicFramePr>
              <a:graphicFrameLocks noChangeAspect="1"/>
            </p:cNvGraphicFramePr>
            <p:nvPr>
              <p:extLst>
                <p:ext uri="{D42A27DB-BD31-4B8C-83A1-F6EECF244321}">
                  <p14:modId xmlns:p14="http://schemas.microsoft.com/office/powerpoint/2010/main" val="1441717420"/>
                </p:ext>
              </p:extLst>
            </p:nvPr>
          </p:nvGraphicFramePr>
          <p:xfrm>
            <a:off x="913" y="529"/>
            <a:ext cx="1074" cy="229"/>
          </p:xfrm>
          <a:graphic>
            <a:graphicData uri="http://schemas.openxmlformats.org/presentationml/2006/ole">
              <mc:AlternateContent xmlns:mc="http://schemas.openxmlformats.org/markup-compatibility/2006">
                <mc:Choice xmlns:v="urn:schemas-microsoft-com:vml" Requires="v">
                  <p:oleObj spid="_x0000_s711682" name="公式" r:id="rId6" imgW="1104900" imgH="241300" progId="Equation.3">
                    <p:embed/>
                  </p:oleObj>
                </mc:Choice>
                <mc:Fallback>
                  <p:oleObj name="公式" r:id="rId6" imgW="11049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 y="529"/>
                          <a:ext cx="1074" cy="229"/>
                        </a:xfrm>
                        <a:prstGeom prst="rect">
                          <a:avLst/>
                        </a:prstGeom>
                        <a:noFill/>
                        <a:ln>
                          <a:noFill/>
                        </a:ln>
                      </p:spPr>
                    </p:pic>
                  </p:oleObj>
                </mc:Fallback>
              </mc:AlternateContent>
            </a:graphicData>
          </a:graphic>
        </p:graphicFrame>
        <p:sp>
          <p:nvSpPr>
            <p:cNvPr id="12" name="Rectangle 19"/>
            <p:cNvSpPr>
              <a:spLocks noChangeArrowheads="1"/>
            </p:cNvSpPr>
            <p:nvPr/>
          </p:nvSpPr>
          <p:spPr bwMode="auto">
            <a:xfrm>
              <a:off x="608" y="535"/>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000" baseline="0" dirty="0">
                  <a:solidFill>
                    <a:srgbClr val="000000"/>
                  </a:solidFill>
                </a:rPr>
                <a:t>①</a:t>
              </a:r>
            </a:p>
          </p:txBody>
        </p:sp>
      </p:grpSp>
      <p:sp>
        <p:nvSpPr>
          <p:cNvPr id="13" name="Rectangle 21"/>
          <p:cNvSpPr>
            <a:spLocks noChangeArrowheads="1"/>
          </p:cNvSpPr>
          <p:nvPr/>
        </p:nvSpPr>
        <p:spPr bwMode="auto">
          <a:xfrm>
            <a:off x="2853341" y="4659025"/>
            <a:ext cx="591439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latin typeface="Times New Roman" pitchFamily="18" charset="0"/>
              </a:rPr>
              <a:t>分类器对第</a:t>
            </a:r>
            <a:r>
              <a:rPr lang="en-US" altLang="zh-CN" sz="2000" i="1" baseline="0" dirty="0" err="1">
                <a:solidFill>
                  <a:srgbClr val="000000"/>
                </a:solidFill>
                <a:latin typeface="Times New Roman" pitchFamily="18" charset="0"/>
              </a:rPr>
              <a:t>i</a:t>
            </a:r>
            <a:r>
              <a:rPr lang="zh-CN" altLang="en-US" sz="2000" baseline="0" dirty="0">
                <a:solidFill>
                  <a:srgbClr val="000000"/>
                </a:solidFill>
                <a:latin typeface="Times New Roman" pitchFamily="18" charset="0"/>
              </a:rPr>
              <a:t>个模式做了错误分类</a:t>
            </a:r>
            <a:r>
              <a:rPr lang="zh-CN" altLang="en-US" sz="2000" dirty="0">
                <a:solidFill>
                  <a:srgbClr val="000000"/>
                </a:solidFill>
              </a:rPr>
              <a:t>，权向量校正为： </a:t>
            </a:r>
          </a:p>
        </p:txBody>
      </p:sp>
      <p:graphicFrame>
        <p:nvGraphicFramePr>
          <p:cNvPr id="14" name="Object 15"/>
          <p:cNvGraphicFramePr>
            <a:graphicFrameLocks noChangeAspect="1"/>
          </p:cNvGraphicFramePr>
          <p:nvPr>
            <p:extLst>
              <p:ext uri="{D42A27DB-BD31-4B8C-83A1-F6EECF244321}">
                <p14:modId xmlns:p14="http://schemas.microsoft.com/office/powerpoint/2010/main" val="58099774"/>
              </p:ext>
            </p:extLst>
          </p:nvPr>
        </p:nvGraphicFramePr>
        <p:xfrm>
          <a:off x="1167483" y="5016609"/>
          <a:ext cx="3014663" cy="447675"/>
        </p:xfrm>
        <a:graphic>
          <a:graphicData uri="http://schemas.openxmlformats.org/presentationml/2006/ole">
            <mc:AlternateContent xmlns:mc="http://schemas.openxmlformats.org/markup-compatibility/2006">
              <mc:Choice xmlns:v="urn:schemas-microsoft-com:vml" Requires="v">
                <p:oleObj spid="_x0000_s711683" name="公式" r:id="rId8" imgW="1397000" imgH="228600" progId="Equation.3">
                  <p:embed/>
                </p:oleObj>
              </mc:Choice>
              <mc:Fallback>
                <p:oleObj name="公式" r:id="rId8" imgW="13970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7483" y="5016609"/>
                        <a:ext cx="30146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23"/>
          <p:cNvSpPr>
            <a:spLocks noChangeArrowheads="1"/>
          </p:cNvSpPr>
          <p:nvPr/>
        </p:nvSpPr>
        <p:spPr bwMode="auto">
          <a:xfrm>
            <a:off x="4355976" y="5059135"/>
            <a:ext cx="286328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其中</a:t>
            </a:r>
            <a:r>
              <a:rPr lang="en-US" altLang="zh-CN" sz="2000" i="1" baseline="0" dirty="0">
                <a:solidFill>
                  <a:srgbClr val="000000"/>
                </a:solidFill>
                <a:latin typeface="Times New Roman" pitchFamily="18" charset="0"/>
              </a:rPr>
              <a:t>c</a:t>
            </a:r>
            <a:r>
              <a:rPr lang="zh-CN" altLang="en-US" sz="2000" dirty="0">
                <a:solidFill>
                  <a:srgbClr val="000000"/>
                </a:solidFill>
              </a:rPr>
              <a:t>为</a:t>
            </a:r>
            <a:r>
              <a:rPr lang="zh-CN" altLang="en-US" sz="2000" baseline="0" dirty="0">
                <a:solidFill>
                  <a:srgbClr val="000000"/>
                </a:solidFill>
                <a:latin typeface="Times New Roman" pitchFamily="18" charset="0"/>
              </a:rPr>
              <a:t>正的校正增量。</a:t>
            </a:r>
          </a:p>
        </p:txBody>
      </p:sp>
      <p:grpSp>
        <p:nvGrpSpPr>
          <p:cNvPr id="16" name="Group 64"/>
          <p:cNvGrpSpPr>
            <a:grpSpLocks/>
          </p:cNvGrpSpPr>
          <p:nvPr/>
        </p:nvGrpSpPr>
        <p:grpSpPr bwMode="auto">
          <a:xfrm>
            <a:off x="608585" y="5373216"/>
            <a:ext cx="5260975" cy="428625"/>
            <a:chOff x="272" y="1173"/>
            <a:chExt cx="3314" cy="270"/>
          </a:xfrm>
        </p:grpSpPr>
        <p:sp>
          <p:nvSpPr>
            <p:cNvPr id="17" name="Rectangle 44"/>
            <p:cNvSpPr>
              <a:spLocks noChangeArrowheads="1"/>
            </p:cNvSpPr>
            <p:nvPr/>
          </p:nvSpPr>
          <p:spPr bwMode="auto">
            <a:xfrm>
              <a:off x="1692" y="1173"/>
              <a:ext cx="18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eaLnBrk="0" hangingPunct="0"/>
              <a:r>
                <a:rPr lang="zh-CN" altLang="en-US" sz="2000" baseline="0" dirty="0">
                  <a:solidFill>
                    <a:srgbClr val="000000"/>
                  </a:solidFill>
                  <a:latin typeface="Times New Roman" pitchFamily="18" charset="0"/>
                </a:rPr>
                <a:t>分类正确，权向量不变：</a:t>
              </a:r>
            </a:p>
          </p:txBody>
        </p:sp>
        <p:grpSp>
          <p:nvGrpSpPr>
            <p:cNvPr id="18" name="Group 48"/>
            <p:cNvGrpSpPr>
              <a:grpSpLocks/>
            </p:cNvGrpSpPr>
            <p:nvPr/>
          </p:nvGrpSpPr>
          <p:grpSpPr bwMode="auto">
            <a:xfrm>
              <a:off x="272" y="1185"/>
              <a:ext cx="1363" cy="258"/>
              <a:chOff x="608" y="529"/>
              <a:chExt cx="1363" cy="258"/>
            </a:xfrm>
          </p:grpSpPr>
          <p:graphicFrame>
            <p:nvGraphicFramePr>
              <p:cNvPr id="19" name="Object 49"/>
              <p:cNvGraphicFramePr>
                <a:graphicFrameLocks noChangeAspect="1"/>
              </p:cNvGraphicFramePr>
              <p:nvPr>
                <p:extLst>
                  <p:ext uri="{D42A27DB-BD31-4B8C-83A1-F6EECF244321}">
                    <p14:modId xmlns:p14="http://schemas.microsoft.com/office/powerpoint/2010/main" val="329818031"/>
                  </p:ext>
                </p:extLst>
              </p:nvPr>
            </p:nvGraphicFramePr>
            <p:xfrm>
              <a:off x="937" y="529"/>
              <a:ext cx="1034" cy="228"/>
            </p:xfrm>
            <a:graphic>
              <a:graphicData uri="http://schemas.openxmlformats.org/presentationml/2006/ole">
                <mc:AlternateContent xmlns:mc="http://schemas.openxmlformats.org/markup-compatibility/2006">
                  <mc:Choice xmlns:v="urn:schemas-microsoft-com:vml" Requires="v">
                    <p:oleObj spid="_x0000_s711684" name="公式" r:id="rId10" imgW="1066800" imgH="241300" progId="Equation.3">
                      <p:embed/>
                    </p:oleObj>
                  </mc:Choice>
                  <mc:Fallback>
                    <p:oleObj name="公式" r:id="rId10" imgW="10668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 y="529"/>
                            <a:ext cx="1034" cy="228"/>
                          </a:xfrm>
                          <a:prstGeom prst="rect">
                            <a:avLst/>
                          </a:prstGeom>
                          <a:noFill/>
                          <a:ln>
                            <a:noFill/>
                          </a:ln>
                        </p:spPr>
                      </p:pic>
                    </p:oleObj>
                  </mc:Fallback>
                </mc:AlternateContent>
              </a:graphicData>
            </a:graphic>
          </p:graphicFrame>
          <p:sp>
            <p:nvSpPr>
              <p:cNvPr id="20" name="Rectangle 50"/>
              <p:cNvSpPr>
                <a:spLocks noChangeArrowheads="1"/>
              </p:cNvSpPr>
              <p:nvPr/>
            </p:nvSpPr>
            <p:spPr bwMode="auto">
              <a:xfrm>
                <a:off x="608" y="535"/>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000" baseline="0" dirty="0">
                    <a:solidFill>
                      <a:srgbClr val="000000"/>
                    </a:solidFill>
                    <a:latin typeface="Times New Roman" pitchFamily="18" charset="0"/>
                  </a:rPr>
                  <a:t>②</a:t>
                </a:r>
              </a:p>
            </p:txBody>
          </p:sp>
        </p:grpSp>
      </p:grpSp>
      <p:graphicFrame>
        <p:nvGraphicFramePr>
          <p:cNvPr id="21" name="对象 20"/>
          <p:cNvGraphicFramePr>
            <a:graphicFrameLocks noChangeAspect="1"/>
          </p:cNvGraphicFramePr>
          <p:nvPr>
            <p:extLst>
              <p:ext uri="{D42A27DB-BD31-4B8C-83A1-F6EECF244321}">
                <p14:modId xmlns:p14="http://schemas.microsoft.com/office/powerpoint/2010/main" val="231994342"/>
              </p:ext>
            </p:extLst>
          </p:nvPr>
        </p:nvGraphicFramePr>
        <p:xfrm>
          <a:off x="5652120" y="5401791"/>
          <a:ext cx="1939925" cy="387350"/>
        </p:xfrm>
        <a:graphic>
          <a:graphicData uri="http://schemas.openxmlformats.org/presentationml/2006/ole">
            <mc:AlternateContent xmlns:mc="http://schemas.openxmlformats.org/markup-compatibility/2006">
              <mc:Choice xmlns:v="urn:schemas-microsoft-com:vml" Requires="v">
                <p:oleObj spid="_x0000_s711685" name="公式" r:id="rId12" imgW="1054100" imgH="203200" progId="Equation.3">
                  <p:embed/>
                </p:oleObj>
              </mc:Choice>
              <mc:Fallback>
                <p:oleObj name="公式" r:id="rId12" imgW="1054100" imgH="203200" progId="Equation.3">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52120" y="5401791"/>
                        <a:ext cx="19399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14</a:t>
            </a:fld>
            <a:endParaRPr lang="en-US" altLang="zh-CN" sz="2800" dirty="0">
              <a:solidFill>
                <a:schemeClr val="tx1"/>
              </a:solidFill>
            </a:endParaRPr>
          </a:p>
        </p:txBody>
      </p:sp>
    </p:spTree>
    <p:extLst>
      <p:ext uri="{BB962C8B-B14F-4D97-AF65-F5344CB8AC3E}">
        <p14:creationId xmlns:p14="http://schemas.microsoft.com/office/powerpoint/2010/main" val="28739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25" name="Rectangle 45"/>
          <p:cNvSpPr>
            <a:spLocks noChangeArrowheads="1"/>
          </p:cNvSpPr>
          <p:nvPr/>
        </p:nvSpPr>
        <p:spPr bwMode="auto">
          <a:xfrm>
            <a:off x="395536" y="1873369"/>
            <a:ext cx="377539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权向量</a:t>
            </a:r>
            <a:r>
              <a:rPr lang="zh-CN" altLang="en-US" sz="2000" dirty="0">
                <a:solidFill>
                  <a:srgbClr val="000000"/>
                </a:solidFill>
              </a:rPr>
              <a:t>修正</a:t>
            </a:r>
            <a:r>
              <a:rPr lang="zh-CN" altLang="en-US" sz="2000" baseline="0" dirty="0">
                <a:solidFill>
                  <a:srgbClr val="000000"/>
                </a:solidFill>
              </a:rPr>
              <a:t>算法可以统一写为：</a:t>
            </a:r>
          </a:p>
        </p:txBody>
      </p:sp>
      <p:grpSp>
        <p:nvGrpSpPr>
          <p:cNvPr id="148540" name="Group 60"/>
          <p:cNvGrpSpPr>
            <a:grpSpLocks/>
          </p:cNvGrpSpPr>
          <p:nvPr/>
        </p:nvGrpSpPr>
        <p:grpSpPr bwMode="auto">
          <a:xfrm>
            <a:off x="1259632" y="2321791"/>
            <a:ext cx="5040560" cy="709613"/>
            <a:chOff x="1378" y="2460"/>
            <a:chExt cx="3556" cy="604"/>
          </a:xfrm>
        </p:grpSpPr>
        <p:graphicFrame>
          <p:nvGraphicFramePr>
            <p:cNvPr id="113679" name="Object 52"/>
            <p:cNvGraphicFramePr>
              <a:graphicFrameLocks noChangeAspect="1"/>
            </p:cNvGraphicFramePr>
            <p:nvPr/>
          </p:nvGraphicFramePr>
          <p:xfrm>
            <a:off x="1378" y="2602"/>
            <a:ext cx="932" cy="251"/>
          </p:xfrm>
          <a:graphic>
            <a:graphicData uri="http://schemas.openxmlformats.org/presentationml/2006/ole">
              <mc:AlternateContent xmlns:mc="http://schemas.openxmlformats.org/markup-compatibility/2006">
                <mc:Choice xmlns:v="urn:schemas-microsoft-com:vml" Requires="v">
                  <p:oleObj spid="_x0000_s699407" name="公式" r:id="rId4" imgW="685800" imgH="203200" progId="Equation.3">
                    <p:embed/>
                  </p:oleObj>
                </mc:Choice>
                <mc:Fallback>
                  <p:oleObj name="公式" r:id="rId4" imgW="6858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8" y="2602"/>
                          <a:ext cx="93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0" name="Object 53"/>
            <p:cNvGraphicFramePr>
              <a:graphicFrameLocks noChangeAspect="1"/>
            </p:cNvGraphicFramePr>
            <p:nvPr/>
          </p:nvGraphicFramePr>
          <p:xfrm>
            <a:off x="2449" y="2758"/>
            <a:ext cx="968" cy="306"/>
          </p:xfrm>
          <a:graphic>
            <a:graphicData uri="http://schemas.openxmlformats.org/presentationml/2006/ole">
              <mc:AlternateContent xmlns:mc="http://schemas.openxmlformats.org/markup-compatibility/2006">
                <mc:Choice xmlns:v="urn:schemas-microsoft-com:vml" Requires="v">
                  <p:oleObj spid="_x0000_s699408" name="公式" r:id="rId6" imgW="723586" imgH="228501" progId="Equation.3">
                    <p:embed/>
                  </p:oleObj>
                </mc:Choice>
                <mc:Fallback>
                  <p:oleObj name="公式" r:id="rId6" imgW="723586"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 y="2758"/>
                          <a:ext cx="96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1" name="Object 54"/>
            <p:cNvGraphicFramePr>
              <a:graphicFrameLocks noChangeAspect="1"/>
            </p:cNvGraphicFramePr>
            <p:nvPr/>
          </p:nvGraphicFramePr>
          <p:xfrm>
            <a:off x="2454" y="2485"/>
            <a:ext cx="509" cy="272"/>
          </p:xfrm>
          <a:graphic>
            <a:graphicData uri="http://schemas.openxmlformats.org/presentationml/2006/ole">
              <mc:AlternateContent xmlns:mc="http://schemas.openxmlformats.org/markup-compatibility/2006">
                <mc:Choice xmlns:v="urn:schemas-microsoft-com:vml" Requires="v">
                  <p:oleObj spid="_x0000_s699409" name="公式" r:id="rId8" imgW="380835" imgH="203112" progId="Equation.3">
                    <p:embed/>
                  </p:oleObj>
                </mc:Choice>
                <mc:Fallback>
                  <p:oleObj name="公式" r:id="rId8" imgW="380835"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4" y="2485"/>
                          <a:ext cx="509"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2" name="Object 56"/>
            <p:cNvGraphicFramePr>
              <a:graphicFrameLocks noChangeAspect="1"/>
            </p:cNvGraphicFramePr>
            <p:nvPr/>
          </p:nvGraphicFramePr>
          <p:xfrm>
            <a:off x="3543" y="2460"/>
            <a:ext cx="1336" cy="306"/>
          </p:xfrm>
          <a:graphic>
            <a:graphicData uri="http://schemas.openxmlformats.org/presentationml/2006/ole">
              <mc:AlternateContent xmlns:mc="http://schemas.openxmlformats.org/markup-compatibility/2006">
                <mc:Choice xmlns:v="urn:schemas-microsoft-com:vml" Requires="v">
                  <p:oleObj spid="_x0000_s699410" name="公式" r:id="rId10" imgW="1028254" imgH="241195" progId="Equation.3">
                    <p:embed/>
                  </p:oleObj>
                </mc:Choice>
                <mc:Fallback>
                  <p:oleObj name="公式" r:id="rId10" imgW="1028254"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3" y="2460"/>
                          <a:ext cx="133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3" name="Object 58"/>
            <p:cNvGraphicFramePr>
              <a:graphicFrameLocks noChangeAspect="1"/>
            </p:cNvGraphicFramePr>
            <p:nvPr/>
          </p:nvGraphicFramePr>
          <p:xfrm>
            <a:off x="3548" y="2756"/>
            <a:ext cx="1386" cy="306"/>
          </p:xfrm>
          <a:graphic>
            <a:graphicData uri="http://schemas.openxmlformats.org/presentationml/2006/ole">
              <mc:AlternateContent xmlns:mc="http://schemas.openxmlformats.org/markup-compatibility/2006">
                <mc:Choice xmlns:v="urn:schemas-microsoft-com:vml" Requires="v">
                  <p:oleObj spid="_x0000_s699411" name="公式" r:id="rId12" imgW="1066800" imgH="241300" progId="Equation.3">
                    <p:embed/>
                  </p:oleObj>
                </mc:Choice>
                <mc:Fallback>
                  <p:oleObj name="公式" r:id="rId12" imgW="1066800" imgH="241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8" y="2756"/>
                          <a:ext cx="138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84" name="AutoShape 59"/>
            <p:cNvSpPr>
              <a:spLocks/>
            </p:cNvSpPr>
            <p:nvPr/>
          </p:nvSpPr>
          <p:spPr bwMode="auto">
            <a:xfrm>
              <a:off x="2305" y="2550"/>
              <a:ext cx="118" cy="357"/>
            </a:xfrm>
            <a:prstGeom prst="leftBrace">
              <a:avLst>
                <a:gd name="adj1" fmla="val 25212"/>
                <a:gd name="adj2" fmla="val 50000"/>
              </a:avLst>
            </a:prstGeom>
            <a:noFill/>
            <a:ln w="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baseline="0">
                <a:solidFill>
                  <a:srgbClr val="000000"/>
                </a:solidFill>
                <a:latin typeface="Times New Roman" pitchFamily="18" charset="0"/>
              </a:endParaRPr>
            </a:p>
          </p:txBody>
        </p:sp>
      </p:grpSp>
      <p:sp>
        <p:nvSpPr>
          <p:cNvPr id="148541" name="Rectangle 61"/>
          <p:cNvSpPr>
            <a:spLocks noChangeArrowheads="1"/>
          </p:cNvSpPr>
          <p:nvPr/>
        </p:nvSpPr>
        <p:spPr bwMode="auto">
          <a:xfrm>
            <a:off x="172041" y="3141310"/>
            <a:ext cx="869315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3</a:t>
            </a:r>
            <a:r>
              <a:rPr lang="zh-CN" altLang="en-US" sz="2000" baseline="0" dirty="0">
                <a:solidFill>
                  <a:srgbClr val="000000"/>
                </a:solidFill>
                <a:latin typeface="Times New Roman" pitchFamily="18" charset="0"/>
              </a:rPr>
              <a:t>）</a:t>
            </a:r>
            <a:r>
              <a:rPr lang="zh-CN" altLang="en-US" sz="2000" baseline="0" dirty="0">
                <a:solidFill>
                  <a:srgbClr val="FF0000"/>
                </a:solidFill>
                <a:latin typeface="Times New Roman" pitchFamily="18" charset="0"/>
              </a:rPr>
              <a:t>分析分类结果</a:t>
            </a:r>
            <a:r>
              <a:rPr lang="zh-CN" altLang="en-US" sz="2000" baseline="0" dirty="0">
                <a:solidFill>
                  <a:srgbClr val="000000"/>
                </a:solidFill>
                <a:latin typeface="Times New Roman" pitchFamily="18" charset="0"/>
              </a:rPr>
              <a:t>：只要有一个错误分类，回到（</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），直至</a:t>
            </a:r>
          </a:p>
          <a:p>
            <a:pPr>
              <a:lnSpc>
                <a:spcPct val="125000"/>
              </a:lnSpc>
            </a:pPr>
            <a:r>
              <a:rPr lang="zh-CN" altLang="en-US" sz="2000" baseline="0" dirty="0">
                <a:solidFill>
                  <a:srgbClr val="000000"/>
                </a:solidFill>
                <a:latin typeface="Times New Roman" pitchFamily="18" charset="0"/>
              </a:rPr>
              <a:t>          对所有样本正确分类。 </a:t>
            </a:r>
          </a:p>
        </p:txBody>
      </p:sp>
      <p:sp>
        <p:nvSpPr>
          <p:cNvPr id="28"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15</a:t>
            </a:fld>
            <a:endParaRPr lang="en-US" altLang="zh-CN" sz="2800" dirty="0">
              <a:solidFill>
                <a:schemeClr val="tx1"/>
              </a:solidFill>
            </a:endParaRPr>
          </a:p>
        </p:txBody>
      </p:sp>
      <p:sp>
        <p:nvSpPr>
          <p:cNvPr id="29"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30" name="TextBox 29"/>
          <p:cNvSpPr txBox="1"/>
          <p:nvPr/>
        </p:nvSpPr>
        <p:spPr>
          <a:xfrm>
            <a:off x="335713" y="1319803"/>
            <a:ext cx="3262432" cy="461665"/>
          </a:xfrm>
          <a:prstGeom prst="rect">
            <a:avLst/>
          </a:prstGeom>
          <a:noFill/>
        </p:spPr>
        <p:txBody>
          <a:bodyPr wrap="none" rtlCol="0">
            <a:spAutoFit/>
          </a:bodyPr>
          <a:lstStyle/>
          <a:p>
            <a:r>
              <a:rPr lang="zh-CN" altLang="en-US" sz="2400" dirty="0">
                <a:solidFill>
                  <a:srgbClr val="000000"/>
                </a:solidFill>
              </a:rPr>
              <a:t>感知器算法描述（续）</a:t>
            </a:r>
            <a:endParaRPr lang="en-US" altLang="zh-CN" sz="2400" dirty="0">
              <a:solidFill>
                <a:srgbClr val="000000"/>
              </a:solidFill>
            </a:endParaRPr>
          </a:p>
        </p:txBody>
      </p:sp>
    </p:spTree>
    <p:extLst>
      <p:ext uri="{BB962C8B-B14F-4D97-AF65-F5344CB8AC3E}">
        <p14:creationId xmlns:p14="http://schemas.microsoft.com/office/powerpoint/2010/main" val="3967548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8525"/>
                                        </p:tgtEl>
                                        <p:attrNameLst>
                                          <p:attrName>style.visibility</p:attrName>
                                        </p:attrNameLst>
                                      </p:cBhvr>
                                      <p:to>
                                        <p:strVal val="visible"/>
                                      </p:to>
                                    </p:set>
                                    <p:animEffect transition="in" filter="fade">
                                      <p:cBhvr>
                                        <p:cTn id="7" dur="500"/>
                                        <p:tgtEl>
                                          <p:spTgt spid="148525"/>
                                        </p:tgtEl>
                                      </p:cBhvr>
                                    </p:animEffect>
                                  </p:childTnLst>
                                </p:cTn>
                              </p:par>
                              <p:par>
                                <p:cTn id="8" presetID="10" presetClass="entr" presetSubtype="0" fill="hold" nodeType="withEffect">
                                  <p:stCondLst>
                                    <p:cond delay="0"/>
                                  </p:stCondLst>
                                  <p:childTnLst>
                                    <p:set>
                                      <p:cBhvr>
                                        <p:cTn id="9" dur="1" fill="hold">
                                          <p:stCondLst>
                                            <p:cond delay="0"/>
                                          </p:stCondLst>
                                        </p:cTn>
                                        <p:tgtEl>
                                          <p:spTgt spid="148540"/>
                                        </p:tgtEl>
                                        <p:attrNameLst>
                                          <p:attrName>style.visibility</p:attrName>
                                        </p:attrNameLst>
                                      </p:cBhvr>
                                      <p:to>
                                        <p:strVal val="visible"/>
                                      </p:to>
                                    </p:set>
                                    <p:animEffect transition="in" filter="fade">
                                      <p:cBhvr>
                                        <p:cTn id="10" dur="500"/>
                                        <p:tgtEl>
                                          <p:spTgt spid="1485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8541"/>
                                        </p:tgtEl>
                                        <p:attrNameLst>
                                          <p:attrName>style.visibility</p:attrName>
                                        </p:attrNameLst>
                                      </p:cBhvr>
                                      <p:to>
                                        <p:strVal val="visible"/>
                                      </p:to>
                                    </p:set>
                                    <p:animEffect transition="in" filter="fade">
                                      <p:cBhvr>
                                        <p:cTn id="15" dur="500"/>
                                        <p:tgtEl>
                                          <p:spTgt spid="14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5" grpId="0"/>
      <p:bldP spid="1485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4" name="TextBox 3"/>
          <p:cNvSpPr txBox="1"/>
          <p:nvPr/>
        </p:nvSpPr>
        <p:spPr>
          <a:xfrm>
            <a:off x="335713" y="1319803"/>
            <a:ext cx="3262432" cy="461665"/>
          </a:xfrm>
          <a:prstGeom prst="rect">
            <a:avLst/>
          </a:prstGeom>
          <a:noFill/>
        </p:spPr>
        <p:txBody>
          <a:bodyPr wrap="none" rtlCol="0">
            <a:spAutoFit/>
          </a:bodyPr>
          <a:lstStyle/>
          <a:p>
            <a:r>
              <a:rPr lang="zh-CN" altLang="en-US" sz="2400" dirty="0">
                <a:solidFill>
                  <a:srgbClr val="000000"/>
                </a:solidFill>
              </a:rPr>
              <a:t>感知器算法描述（续）</a:t>
            </a:r>
            <a:endParaRPr lang="en-US" altLang="zh-CN" sz="2400" dirty="0">
              <a:solidFill>
                <a:srgbClr val="000000"/>
              </a:solidFill>
            </a:endParaRPr>
          </a:p>
        </p:txBody>
      </p:sp>
      <p:sp>
        <p:nvSpPr>
          <p:cNvPr id="6" name="Rectangle 62"/>
          <p:cNvSpPr>
            <a:spLocks noChangeArrowheads="1"/>
          </p:cNvSpPr>
          <p:nvPr/>
        </p:nvSpPr>
        <p:spPr bwMode="auto">
          <a:xfrm>
            <a:off x="300689" y="2510451"/>
            <a:ext cx="7836687" cy="129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indent="304800">
              <a:lnSpc>
                <a:spcPct val="130000"/>
              </a:lnSpc>
            </a:pPr>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1</a:t>
            </a:r>
            <a:r>
              <a:rPr lang="zh-CN" altLang="en-US" sz="2000" baseline="0" dirty="0">
                <a:solidFill>
                  <a:srgbClr val="000000"/>
                </a:solidFill>
                <a:latin typeface="Times New Roman" pitchFamily="18" charset="0"/>
              </a:rPr>
              <a:t>）</a:t>
            </a:r>
            <a:r>
              <a:rPr lang="zh-CN" altLang="en-US" sz="2000" baseline="0" dirty="0">
                <a:solidFill>
                  <a:srgbClr val="FF0000"/>
                </a:solidFill>
                <a:latin typeface="Times New Roman" pitchFamily="18" charset="0"/>
              </a:rPr>
              <a:t>感知器算法的核心思想。</a:t>
            </a:r>
            <a:r>
              <a:rPr lang="zh-CN" altLang="en-US" sz="2000" baseline="0" dirty="0">
                <a:solidFill>
                  <a:srgbClr val="000000"/>
                </a:solidFill>
                <a:latin typeface="Times New Roman" pitchFamily="18" charset="0"/>
              </a:rPr>
              <a:t>感知器算法是一种赏罚过程</a:t>
            </a:r>
            <a:r>
              <a:rPr lang="zh-CN" altLang="en-US" sz="2000" dirty="0">
                <a:solidFill>
                  <a:srgbClr val="000000"/>
                </a:solidFill>
              </a:rPr>
              <a:t>。</a:t>
            </a:r>
            <a:r>
              <a:rPr lang="zh-CN" altLang="en-US" sz="2000" baseline="0" dirty="0">
                <a:solidFill>
                  <a:srgbClr val="000000"/>
                </a:solidFill>
                <a:latin typeface="Times New Roman" pitchFamily="18" charset="0"/>
              </a:rPr>
              <a:t>分类正确时，对权向量“赏”</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即权向量不变；分类错误时，对权向量“罚”</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对其修改，向正确的方向转换。</a:t>
            </a:r>
          </a:p>
        </p:txBody>
      </p:sp>
      <p:sp>
        <p:nvSpPr>
          <p:cNvPr id="7" name="TextBox 6"/>
          <p:cNvSpPr txBox="1"/>
          <p:nvPr/>
        </p:nvSpPr>
        <p:spPr>
          <a:xfrm>
            <a:off x="503548" y="1910286"/>
            <a:ext cx="792088" cy="400110"/>
          </a:xfrm>
          <a:prstGeom prst="rect">
            <a:avLst/>
          </a:prstGeom>
          <a:noFill/>
        </p:spPr>
        <p:txBody>
          <a:bodyPr wrap="square" rtlCol="0">
            <a:spAutoFit/>
          </a:bodyPr>
          <a:lstStyle/>
          <a:p>
            <a:r>
              <a:rPr lang="zh-CN" altLang="en-US" sz="2000" dirty="0"/>
              <a:t>讨论</a:t>
            </a:r>
          </a:p>
        </p:txBody>
      </p:sp>
      <p:sp>
        <p:nvSpPr>
          <p:cNvPr id="8" name="Rectangle 62"/>
          <p:cNvSpPr>
            <a:spLocks noChangeArrowheads="1"/>
          </p:cNvSpPr>
          <p:nvPr/>
        </p:nvSpPr>
        <p:spPr bwMode="auto">
          <a:xfrm>
            <a:off x="503548" y="3848189"/>
            <a:ext cx="7836687"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a:t>
            </a:r>
            <a:r>
              <a:rPr lang="zh-CN" altLang="en-US" sz="2000" baseline="0" dirty="0">
                <a:solidFill>
                  <a:srgbClr val="FF0000"/>
                </a:solidFill>
                <a:latin typeface="Times New Roman" pitchFamily="18" charset="0"/>
              </a:rPr>
              <a:t>感知器算法的收敛性。</a:t>
            </a:r>
            <a:r>
              <a:rPr lang="zh-CN" altLang="en-US" sz="2000" dirty="0">
                <a:solidFill>
                  <a:srgbClr val="000000"/>
                </a:solidFill>
              </a:rPr>
              <a:t>可以证明感知器算法是收敛的。收敛条件：模式类别线性可分。即经过算法的有限次迭代运算后，一定能求出一个使所有样本都能正确分类的</a:t>
            </a:r>
            <a:r>
              <a:rPr lang="en-US" altLang="zh-CN" sz="2000" b="1" i="1" dirty="0">
                <a:solidFill>
                  <a:srgbClr val="000000"/>
                </a:solidFill>
              </a:rPr>
              <a:t>W</a:t>
            </a:r>
            <a:r>
              <a:rPr lang="zh-CN" altLang="en-US" sz="2000" dirty="0">
                <a:solidFill>
                  <a:srgbClr val="000000"/>
                </a:solidFill>
              </a:rPr>
              <a:t>。 </a:t>
            </a:r>
          </a:p>
        </p:txBody>
      </p:sp>
      <p:sp>
        <p:nvSpPr>
          <p:cNvPr id="9"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16</a:t>
            </a:fld>
            <a:endParaRPr lang="en-US" altLang="zh-CN" sz="2800" dirty="0">
              <a:solidFill>
                <a:schemeClr val="tx1"/>
              </a:solidFill>
            </a:endParaRPr>
          </a:p>
        </p:txBody>
      </p:sp>
    </p:spTree>
    <p:extLst>
      <p:ext uri="{BB962C8B-B14F-4D97-AF65-F5344CB8AC3E}">
        <p14:creationId xmlns:p14="http://schemas.microsoft.com/office/powerpoint/2010/main" val="170149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rrowheads="1"/>
          </p:cNvSpPr>
          <p:nvPr>
            <p:ph type="title"/>
          </p:nvPr>
        </p:nvSpPr>
        <p:spPr>
          <a:xfrm>
            <a:off x="429419" y="476672"/>
            <a:ext cx="8229600" cy="1143000"/>
          </a:xfrm>
        </p:spPr>
        <p:txBody>
          <a:bodyPr/>
          <a:lstStyle/>
          <a:p>
            <a:pPr>
              <a:defRPr/>
            </a:pPr>
            <a:r>
              <a:rPr lang="zh-CN" altLang="en-US" dirty="0">
                <a:solidFill>
                  <a:schemeClr val="accent3">
                    <a:lumMod val="10000"/>
                  </a:schemeClr>
                </a:solidFill>
                <a:effectLst/>
              </a:rPr>
              <a:t>感知器算法的几何解释</a:t>
            </a:r>
          </a:p>
        </p:txBody>
      </p:sp>
      <p:graphicFrame>
        <p:nvGraphicFramePr>
          <p:cNvPr id="52227" name="Object 24"/>
          <p:cNvGraphicFramePr>
            <a:graphicFrameLocks noGrp="1" noChangeAspect="1"/>
          </p:cNvGraphicFramePr>
          <p:nvPr>
            <p:ph idx="1"/>
            <p:extLst>
              <p:ext uri="{D42A27DB-BD31-4B8C-83A1-F6EECF244321}">
                <p14:modId xmlns:p14="http://schemas.microsoft.com/office/powerpoint/2010/main" val="2479067124"/>
              </p:ext>
            </p:extLst>
          </p:nvPr>
        </p:nvGraphicFramePr>
        <p:xfrm>
          <a:off x="1211263" y="1342925"/>
          <a:ext cx="6665912" cy="4678363"/>
        </p:xfrm>
        <a:graphic>
          <a:graphicData uri="http://schemas.openxmlformats.org/presentationml/2006/ole">
            <mc:AlternateContent xmlns:mc="http://schemas.openxmlformats.org/markup-compatibility/2006">
              <mc:Choice xmlns:v="urn:schemas-microsoft-com:vml" Requires="v">
                <p:oleObj spid="_x0000_s696326" name="Visio" r:id="rId3" imgW="2831950" imgH="1987791" progId="Visio.Drawing.11">
                  <p:embed/>
                </p:oleObj>
              </mc:Choice>
              <mc:Fallback>
                <p:oleObj name="Visio" r:id="rId3" imgW="2831950" imgH="1987791" progId="Visio.Drawing.11">
                  <p:embed/>
                  <p:pic>
                    <p:nvPicPr>
                      <p:cNvPr id="52227" name="Object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63" y="1342925"/>
                        <a:ext cx="6665912"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Slide Number Placeholder 5"/>
          <p:cNvSpPr>
            <a:spLocks noGrp="1"/>
          </p:cNvSpPr>
          <p:nvPr>
            <p:ph type="sldNum" sz="quarter" idx="12"/>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defRPr sz="1400" kern="1200">
                <a:solidFill>
                  <a:srgbClr val="FFFFFF"/>
                </a:solidFill>
                <a:effectLst>
                  <a:outerShdw blurRad="38100" dist="38100" dir="2700000" algn="tl">
                    <a:srgbClr val="000000"/>
                  </a:outerShdw>
                </a:effectLst>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F658CFC2-8114-48FA-B3D2-10A789E490EE}" type="slidenum">
              <a:rPr lang="en-US" altLang="zh-CN" smtClean="0"/>
              <a:pPr>
                <a:defRPr/>
              </a:pPr>
              <a:t>17</a:t>
            </a:fld>
            <a:endParaRPr lang="en-US" altLang="zh-CN" dirty="0">
              <a:solidFill>
                <a:schemeClr val="tx1"/>
              </a:solidFill>
            </a:endParaRPr>
          </a:p>
        </p:txBody>
      </p:sp>
      <p:sp>
        <p:nvSpPr>
          <p:cNvPr id="373785" name="Text Box 25"/>
          <p:cNvSpPr txBox="1">
            <a:spLocks noChangeArrowheads="1"/>
          </p:cNvSpPr>
          <p:nvPr/>
        </p:nvSpPr>
        <p:spPr bwMode="auto">
          <a:xfrm>
            <a:off x="3016250" y="5867400"/>
            <a:ext cx="2622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dirty="0">
                <a:solidFill>
                  <a:schemeClr val="accent3">
                    <a:lumMod val="10000"/>
                  </a:schemeClr>
                </a:solidFill>
              </a:rPr>
              <a:t>理想的分界面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1" name="Rectangle 5"/>
          <p:cNvSpPr>
            <a:spLocks noGrp="1" noRot="1" noChangeArrowheads="1"/>
          </p:cNvSpPr>
          <p:nvPr>
            <p:ph type="title"/>
          </p:nvPr>
        </p:nvSpPr>
        <p:spPr>
          <a:xfrm>
            <a:off x="457200" y="476672"/>
            <a:ext cx="8229600" cy="1143000"/>
          </a:xfrm>
        </p:spPr>
        <p:txBody>
          <a:bodyPr/>
          <a:lstStyle/>
          <a:p>
            <a:pPr>
              <a:defRPr/>
            </a:pPr>
            <a:r>
              <a:rPr lang="zh-CN" altLang="en-US" dirty="0">
                <a:solidFill>
                  <a:schemeClr val="accent3">
                    <a:lumMod val="10000"/>
                  </a:schemeClr>
                </a:solidFill>
                <a:effectLst/>
              </a:rPr>
              <a:t>感知器算法的几何解释</a:t>
            </a:r>
          </a:p>
        </p:txBody>
      </p:sp>
      <p:graphicFrame>
        <p:nvGraphicFramePr>
          <p:cNvPr id="53251" name="Object 10"/>
          <p:cNvGraphicFramePr>
            <a:graphicFrameLocks noGrp="1" noChangeAspect="1"/>
          </p:cNvGraphicFramePr>
          <p:nvPr>
            <p:ph idx="1"/>
            <p:extLst>
              <p:ext uri="{D42A27DB-BD31-4B8C-83A1-F6EECF244321}">
                <p14:modId xmlns:p14="http://schemas.microsoft.com/office/powerpoint/2010/main" val="1717809832"/>
              </p:ext>
            </p:extLst>
          </p:nvPr>
        </p:nvGraphicFramePr>
        <p:xfrm>
          <a:off x="1691680" y="1458300"/>
          <a:ext cx="6156796" cy="4155767"/>
        </p:xfrm>
        <a:graphic>
          <a:graphicData uri="http://schemas.openxmlformats.org/presentationml/2006/ole">
            <mc:AlternateContent xmlns:mc="http://schemas.openxmlformats.org/markup-compatibility/2006">
              <mc:Choice xmlns:v="urn:schemas-microsoft-com:vml" Requires="v">
                <p:oleObj spid="_x0000_s697350" name="Visio" r:id="rId3" imgW="2697039" imgH="1821485" progId="Visio.Drawing.11">
                  <p:embed/>
                </p:oleObj>
              </mc:Choice>
              <mc:Fallback>
                <p:oleObj name="Visio" r:id="rId3" imgW="2697039" imgH="1821485" progId="Visio.Drawing.11">
                  <p:embed/>
                  <p:pic>
                    <p:nvPicPr>
                      <p:cNvPr id="53251"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458300"/>
                        <a:ext cx="6156796" cy="4155767"/>
                      </a:xfrm>
                      <a:prstGeom prst="rect">
                        <a:avLst/>
                      </a:prstGeom>
                      <a:noFill/>
                      <a:ln>
                        <a:noFill/>
                      </a:ln>
                    </p:spPr>
                  </p:pic>
                </p:oleObj>
              </mc:Fallback>
            </mc:AlternateContent>
          </a:graphicData>
        </a:graphic>
      </p:graphicFrame>
      <p:sp>
        <p:nvSpPr>
          <p:cNvPr id="5" name="Date Placeholder 3"/>
          <p:cNvSpPr>
            <a:spLocks noGrp="1"/>
          </p:cNvSpPr>
          <p:nvPr>
            <p:ph type="dt" sz="quarter" idx="10"/>
          </p:nvPr>
        </p:nvSpPr>
        <p:spPr/>
        <p:txBody>
          <a:bodyPr/>
          <a:lstStyle/>
          <a:p>
            <a:pPr>
              <a:defRPr/>
            </a:pPr>
            <a:r>
              <a:rPr lang="en-US" altLang="zh-CN">
                <a:solidFill>
                  <a:schemeClr val="tx1"/>
                </a:solidFill>
              </a:rPr>
              <a:t>2009/10/14</a:t>
            </a:r>
            <a:endParaRPr lang="zh-CN" altLang="zh-CN">
              <a:solidFill>
                <a:schemeClr val="tx1"/>
              </a:solidFill>
            </a:endParaRPr>
          </a:p>
        </p:txBody>
      </p:sp>
      <p:sp>
        <p:nvSpPr>
          <p:cNvPr id="7" name="Slide Number Placeholder 5"/>
          <p:cNvSpPr>
            <a:spLocks noGrp="1"/>
          </p:cNvSpPr>
          <p:nvPr>
            <p:ph type="sldNum" sz="quarter" idx="12"/>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defRPr sz="1400" kern="1200">
                <a:solidFill>
                  <a:srgbClr val="FFFFFF"/>
                </a:solidFill>
                <a:effectLst>
                  <a:outerShdw blurRad="38100" dist="38100" dir="2700000" algn="tl">
                    <a:srgbClr val="000000"/>
                  </a:outerShdw>
                </a:effectLst>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F658CFC2-8114-48FA-B3D2-10A789E490EE}" type="slidenum">
              <a:rPr lang="en-US" altLang="zh-CN" smtClean="0"/>
              <a:pPr>
                <a:defRPr/>
              </a:pPr>
              <a:t>18</a:t>
            </a:fld>
            <a:endParaRPr lang="en-US" altLang="zh-CN">
              <a:solidFill>
                <a:schemeClr val="tx1"/>
              </a:solidFill>
            </a:endParaRPr>
          </a:p>
        </p:txBody>
      </p:sp>
      <p:sp>
        <p:nvSpPr>
          <p:cNvPr id="377867" name="Text Box 11"/>
          <p:cNvSpPr txBox="1">
            <a:spLocks noChangeArrowheads="1"/>
          </p:cNvSpPr>
          <p:nvPr/>
        </p:nvSpPr>
        <p:spPr bwMode="auto">
          <a:xfrm>
            <a:off x="2286000" y="5867400"/>
            <a:ext cx="4654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dirty="0">
                <a:solidFill>
                  <a:schemeClr val="accent3">
                    <a:lumMod val="10000"/>
                  </a:schemeClr>
                </a:solidFill>
              </a:rPr>
              <a:t>一次迭代过程中的分界面</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4" name="Rectangle 4"/>
          <p:cNvSpPr>
            <a:spLocks noGrp="1" noRot="1" noChangeArrowheads="1"/>
          </p:cNvSpPr>
          <p:nvPr>
            <p:ph type="title"/>
          </p:nvPr>
        </p:nvSpPr>
        <p:spPr>
          <a:xfrm>
            <a:off x="457200" y="476672"/>
            <a:ext cx="8229600" cy="1143000"/>
          </a:xfrm>
        </p:spPr>
        <p:txBody>
          <a:bodyPr/>
          <a:lstStyle/>
          <a:p>
            <a:pPr>
              <a:defRPr/>
            </a:pPr>
            <a:r>
              <a:rPr lang="zh-CN" altLang="en-US" dirty="0">
                <a:solidFill>
                  <a:schemeClr val="accent3">
                    <a:lumMod val="10000"/>
                  </a:schemeClr>
                </a:solidFill>
                <a:effectLst/>
              </a:rPr>
              <a:t>感知器算法的几何解释</a:t>
            </a:r>
          </a:p>
        </p:txBody>
      </p:sp>
      <p:graphicFrame>
        <p:nvGraphicFramePr>
          <p:cNvPr id="54275" name="Object 5"/>
          <p:cNvGraphicFramePr>
            <a:graphicFrameLocks noGrp="1" noChangeAspect="1"/>
          </p:cNvGraphicFramePr>
          <p:nvPr>
            <p:ph idx="1"/>
            <p:extLst>
              <p:ext uri="{D42A27DB-BD31-4B8C-83A1-F6EECF244321}">
                <p14:modId xmlns:p14="http://schemas.microsoft.com/office/powerpoint/2010/main" val="693425471"/>
              </p:ext>
            </p:extLst>
          </p:nvPr>
        </p:nvGraphicFramePr>
        <p:xfrm>
          <a:off x="1415967" y="1484784"/>
          <a:ext cx="6396393" cy="4392488"/>
        </p:xfrm>
        <a:graphic>
          <a:graphicData uri="http://schemas.openxmlformats.org/presentationml/2006/ole">
            <mc:AlternateContent xmlns:mc="http://schemas.openxmlformats.org/markup-compatibility/2006">
              <mc:Choice xmlns:v="urn:schemas-microsoft-com:vml" Requires="v">
                <p:oleObj spid="_x0000_s698374" name="Visio" r:id="rId4" imgW="2831950" imgH="1944871" progId="Visio.Drawing.11">
                  <p:embed/>
                </p:oleObj>
              </mc:Choice>
              <mc:Fallback>
                <p:oleObj name="Visio" r:id="rId4" imgW="2831950" imgH="1944871" progId="Visio.Drawing.11">
                  <p:embed/>
                  <p:pic>
                    <p:nvPicPr>
                      <p:cNvPr id="54275" name="Object 5"/>
                      <p:cNvPicPr>
                        <a:picLocks noGrp="1" noChangeAspect="1" noChangeArrowheads="1"/>
                      </p:cNvPicPr>
                      <p:nvPr/>
                    </p:nvPicPr>
                    <p:blipFill>
                      <a:blip r:embed="rId5"/>
                      <a:srcRect/>
                      <a:stretch>
                        <a:fillRect/>
                      </a:stretch>
                    </p:blipFill>
                    <p:spPr bwMode="auto">
                      <a:xfrm>
                        <a:off x="1415967" y="1484784"/>
                        <a:ext cx="6396393" cy="4392488"/>
                      </a:xfrm>
                      <a:prstGeom prst="rect">
                        <a:avLst/>
                      </a:prstGeom>
                      <a:noFill/>
                      <a:ln>
                        <a:noFill/>
                      </a:ln>
                    </p:spPr>
                  </p:pic>
                </p:oleObj>
              </mc:Fallback>
            </mc:AlternateContent>
          </a:graphicData>
        </a:graphic>
      </p:graphicFrame>
      <p:sp>
        <p:nvSpPr>
          <p:cNvPr id="5" name="Date Placeholder 3"/>
          <p:cNvSpPr>
            <a:spLocks noGrp="1"/>
          </p:cNvSpPr>
          <p:nvPr>
            <p:ph type="dt" sz="quarter" idx="10"/>
          </p:nvPr>
        </p:nvSpPr>
        <p:spPr/>
        <p:txBody>
          <a:bodyPr/>
          <a:lstStyle/>
          <a:p>
            <a:pPr>
              <a:defRPr/>
            </a:pPr>
            <a:r>
              <a:rPr lang="en-US" altLang="zh-CN">
                <a:solidFill>
                  <a:schemeClr val="tx1"/>
                </a:solidFill>
              </a:rPr>
              <a:t>2009/10/14</a:t>
            </a:r>
            <a:endParaRPr lang="zh-CN" altLang="zh-CN">
              <a:solidFill>
                <a:schemeClr val="tx1"/>
              </a:solidFill>
            </a:endParaRPr>
          </a:p>
        </p:txBody>
      </p:sp>
      <p:sp>
        <p:nvSpPr>
          <p:cNvPr id="7" name="Slide Number Placeholder 5"/>
          <p:cNvSpPr>
            <a:spLocks noGrp="1"/>
          </p:cNvSpPr>
          <p:nvPr>
            <p:ph type="sldNum" sz="quarter" idx="12"/>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defRPr sz="1400" kern="1200">
                <a:solidFill>
                  <a:srgbClr val="FFFFFF"/>
                </a:solidFill>
                <a:effectLst>
                  <a:outerShdw blurRad="38100" dist="38100" dir="2700000" algn="tl">
                    <a:srgbClr val="000000"/>
                  </a:outerShdw>
                </a:effectLst>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F658CFC2-8114-48FA-B3D2-10A789E490EE}" type="slidenum">
              <a:rPr lang="en-US" altLang="zh-CN" smtClean="0"/>
              <a:pPr>
                <a:defRPr/>
              </a:pPr>
              <a:t>19</a:t>
            </a:fld>
            <a:endParaRPr lang="en-US" altLang="zh-CN" dirty="0">
              <a:solidFill>
                <a:schemeClr val="tx1"/>
              </a:solidFill>
            </a:endParaRPr>
          </a:p>
        </p:txBody>
      </p:sp>
      <p:sp>
        <p:nvSpPr>
          <p:cNvPr id="384006" name="Text Box 6"/>
          <p:cNvSpPr txBox="1">
            <a:spLocks noChangeArrowheads="1"/>
          </p:cNvSpPr>
          <p:nvPr/>
        </p:nvSpPr>
        <p:spPr bwMode="auto">
          <a:xfrm>
            <a:off x="2133600" y="5867400"/>
            <a:ext cx="4654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dirty="0">
                <a:solidFill>
                  <a:schemeClr val="accent3">
                    <a:lumMod val="10000"/>
                  </a:schemeClr>
                </a:solidFill>
              </a:rPr>
              <a:t>对分界面法线向量的调整</a:t>
            </a:r>
          </a:p>
        </p:txBody>
      </p:sp>
      <p:sp>
        <p:nvSpPr>
          <p:cNvPr id="2" name="Rectangle 1"/>
          <p:cNvSpPr/>
          <p:nvPr/>
        </p:nvSpPr>
        <p:spPr>
          <a:xfrm>
            <a:off x="4576763" y="5181600"/>
            <a:ext cx="4289425" cy="400050"/>
          </a:xfrm>
          <a:prstGeom prst="rect">
            <a:avLst/>
          </a:prstGeom>
        </p:spPr>
        <p:txBody>
          <a:bodyPr wrap="none">
            <a:spAutoFit/>
          </a:bodyPr>
          <a:lstStyle/>
          <a:p>
            <a:pPr>
              <a:defRPr/>
            </a:pPr>
            <a:r>
              <a:rPr lang="zh-CN" altLang="en-US" sz="2000" dirty="0">
                <a:solidFill>
                  <a:schemeClr val="accent3">
                    <a:lumMod val="10000"/>
                  </a:schemeClr>
                </a:solidFill>
              </a:rPr>
              <a:t>当</a:t>
            </a:r>
            <a:r>
              <a:rPr lang="en-US" altLang="zh-CN" sz="2000" dirty="0" err="1">
                <a:solidFill>
                  <a:schemeClr val="accent3">
                    <a:lumMod val="10000"/>
                  </a:schemeClr>
                </a:solidFill>
              </a:rPr>
              <a:t>x</a:t>
            </a:r>
            <a:r>
              <a:rPr lang="en-US" altLang="zh-CN" sz="2000" baseline="-25000" dirty="0" err="1">
                <a:solidFill>
                  <a:schemeClr val="accent3">
                    <a:lumMod val="10000"/>
                  </a:schemeClr>
                </a:solidFill>
              </a:rPr>
              <a:t>k</a:t>
            </a:r>
            <a:r>
              <a:rPr lang="zh-CN" altLang="en-US" sz="2000" dirty="0">
                <a:solidFill>
                  <a:schemeClr val="accent3">
                    <a:lumMod val="10000"/>
                  </a:schemeClr>
                </a:solidFill>
              </a:rPr>
              <a:t>出现在对角区域，则是做减法。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a:latin typeface="Tahoma" pitchFamily="34" charset="0"/>
            </a:endParaRPr>
          </a:p>
        </p:txBody>
      </p:sp>
      <p:sp>
        <p:nvSpPr>
          <p:cNvPr id="16387" name="Rectangle 2"/>
          <p:cNvSpPr>
            <a:spLocks noGrp="1" noChangeArrowheads="1"/>
          </p:cNvSpPr>
          <p:nvPr>
            <p:ph type="ctrTitle"/>
          </p:nvPr>
        </p:nvSpPr>
        <p:spPr/>
        <p:txBody>
          <a:bodyPr/>
          <a:lstStyle/>
          <a:p>
            <a:pPr eaLnBrk="1" hangingPunct="1"/>
            <a:r>
              <a:rPr lang="zh-CN" altLang="en-US" sz="8800" dirty="0">
                <a:ea typeface="黑体" pitchFamily="49" charset="-122"/>
              </a:rPr>
              <a:t>模式识别</a:t>
            </a:r>
          </a:p>
        </p:txBody>
      </p:sp>
      <p:sp>
        <p:nvSpPr>
          <p:cNvPr id="16388" name="Rectangle 3"/>
          <p:cNvSpPr>
            <a:spLocks noGrp="1" noChangeArrowheads="1"/>
          </p:cNvSpPr>
          <p:nvPr>
            <p:ph type="subTitle" idx="1"/>
          </p:nvPr>
        </p:nvSpPr>
        <p:spPr>
          <a:xfrm>
            <a:off x="395536" y="4077072"/>
            <a:ext cx="8280920" cy="982960"/>
          </a:xfrm>
        </p:spPr>
        <p:txBody>
          <a:bodyPr/>
          <a:lstStyle/>
          <a:p>
            <a:pPr eaLnBrk="1" hangingPunct="1"/>
            <a:r>
              <a:rPr lang="zh-CN" altLang="en-US" sz="4800" dirty="0">
                <a:ea typeface="黑体" pitchFamily="49" charset="-122"/>
              </a:rPr>
              <a:t>第</a:t>
            </a:r>
            <a:r>
              <a:rPr lang="en-US" altLang="zh-CN" sz="4800" dirty="0">
                <a:ea typeface="黑体" pitchFamily="49" charset="-122"/>
              </a:rPr>
              <a:t>3</a:t>
            </a:r>
            <a:r>
              <a:rPr lang="zh-CN" altLang="en-US" sz="4800" dirty="0">
                <a:ea typeface="黑体" pitchFamily="49" charset="-122"/>
              </a:rPr>
              <a:t>章 判别函数与几何分类法</a:t>
            </a:r>
          </a:p>
        </p:txBody>
      </p:sp>
      <p:sp>
        <p:nvSpPr>
          <p:cNvPr id="16389" name="矩形 1"/>
          <p:cNvSpPr>
            <a:spLocks noChangeArrowheads="1"/>
          </p:cNvSpPr>
          <p:nvPr/>
        </p:nvSpPr>
        <p:spPr bwMode="auto">
          <a:xfrm>
            <a:off x="8780463" y="6323013"/>
            <a:ext cx="36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5A0840D1-2A58-4B14-A088-7CC3D0135C47}" type="slidenum">
              <a:rPr lang="en-US" altLang="zh-CN" sz="2800"/>
              <a:pPr eaLnBrk="1" hangingPunct="1">
                <a:spcBef>
                  <a:spcPct val="0"/>
                </a:spcBef>
                <a:buFontTx/>
                <a:buNone/>
              </a:pPr>
              <a:t>2</a:t>
            </a:fld>
            <a:endParaRPr lang="en-US" altLang="zh-CN" sz="2800"/>
          </a:p>
        </p:txBody>
      </p:sp>
    </p:spTree>
    <p:extLst>
      <p:ext uri="{BB962C8B-B14F-4D97-AF65-F5344CB8AC3E}">
        <p14:creationId xmlns:p14="http://schemas.microsoft.com/office/powerpoint/2010/main" val="12495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65" name="Rectangle 137"/>
          <p:cNvSpPr>
            <a:spLocks noChangeArrowheads="1"/>
          </p:cNvSpPr>
          <p:nvPr/>
        </p:nvSpPr>
        <p:spPr bwMode="auto">
          <a:xfrm>
            <a:off x="360053" y="1798236"/>
            <a:ext cx="8202613"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1" baseline="0" dirty="0">
                <a:solidFill>
                  <a:srgbClr val="000000"/>
                </a:solidFill>
                <a:latin typeface="Times New Roman" pitchFamily="18" charset="0"/>
              </a:rPr>
              <a:t>例</a:t>
            </a:r>
            <a:r>
              <a:rPr lang="en-US" altLang="zh-CN" sz="2000" b="1" baseline="0" dirty="0">
                <a:solidFill>
                  <a:srgbClr val="000000"/>
                </a:solidFill>
                <a:latin typeface="Times New Roman" pitchFamily="18" charset="0"/>
              </a:rPr>
              <a:t>3.8    </a:t>
            </a:r>
            <a:r>
              <a:rPr lang="zh-CN" altLang="en-US" sz="2000" baseline="0" dirty="0">
                <a:solidFill>
                  <a:srgbClr val="000000"/>
                </a:solidFill>
                <a:latin typeface="Times New Roman" pitchFamily="18" charset="0"/>
              </a:rPr>
              <a:t>已知两类训练样本</a:t>
            </a:r>
          </a:p>
        </p:txBody>
      </p:sp>
      <p:sp>
        <p:nvSpPr>
          <p:cNvPr id="150702" name="Rectangle 174"/>
          <p:cNvSpPr>
            <a:spLocks noChangeArrowheads="1"/>
          </p:cNvSpPr>
          <p:nvPr/>
        </p:nvSpPr>
        <p:spPr bwMode="auto">
          <a:xfrm>
            <a:off x="447234" y="3599885"/>
            <a:ext cx="7780337"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rPr>
              <a:t>解</a:t>
            </a:r>
            <a:r>
              <a:rPr lang="zh-CN" altLang="en-US" sz="2000" dirty="0">
                <a:solidFill>
                  <a:srgbClr val="000000"/>
                </a:solidFill>
                <a:sym typeface="Wingdings" panose="05000000000000000000" pitchFamily="2" charset="2"/>
              </a:rPr>
              <a:t>：（</a:t>
            </a:r>
            <a:r>
              <a:rPr lang="en-US" altLang="zh-CN" sz="2000" dirty="0">
                <a:solidFill>
                  <a:srgbClr val="000000"/>
                </a:solidFill>
                <a:sym typeface="Wingdings" panose="05000000000000000000" pitchFamily="2" charset="2"/>
              </a:rPr>
              <a:t>1</a:t>
            </a:r>
            <a:r>
              <a:rPr lang="zh-CN" altLang="en-US" sz="2000" dirty="0">
                <a:solidFill>
                  <a:srgbClr val="000000"/>
                </a:solidFill>
                <a:sym typeface="Wingdings" panose="05000000000000000000" pitchFamily="2" charset="2"/>
              </a:rPr>
              <a:t>）初始化。</a:t>
            </a:r>
            <a:r>
              <a:rPr lang="zh-CN" altLang="en-US" sz="2000" baseline="0" dirty="0">
                <a:solidFill>
                  <a:srgbClr val="000000"/>
                </a:solidFill>
              </a:rPr>
              <a:t>所有样本写成增广向量形式；进行规范化处理，属于</a:t>
            </a:r>
            <a:r>
              <a:rPr lang="el-GR" altLang="zh-CN" sz="2000" i="1" baseline="0" dirty="0">
                <a:solidFill>
                  <a:srgbClr val="000000"/>
                </a:solidFill>
                <a:cs typeface="Arial" charset="0"/>
              </a:rPr>
              <a:t>ω</a:t>
            </a:r>
            <a:r>
              <a:rPr lang="el-GR" altLang="zh-CN" sz="2000" baseline="-25000" dirty="0">
                <a:solidFill>
                  <a:srgbClr val="000000"/>
                </a:solidFill>
                <a:cs typeface="Arial" charset="0"/>
              </a:rPr>
              <a:t>2</a:t>
            </a:r>
            <a:r>
              <a:rPr lang="zh-CN" altLang="en-US" sz="2000" baseline="0" dirty="0">
                <a:solidFill>
                  <a:srgbClr val="000000"/>
                </a:solidFill>
              </a:rPr>
              <a:t>的样本乘以</a:t>
            </a:r>
            <a:r>
              <a:rPr lang="en-US" altLang="zh-CN" sz="2000" baseline="0" dirty="0">
                <a:solidFill>
                  <a:srgbClr val="000000"/>
                </a:solidFill>
              </a:rPr>
              <a:t>(</a:t>
            </a:r>
            <a:r>
              <a:rPr lang="en-US" altLang="en-US" sz="2000" baseline="0" dirty="0">
                <a:solidFill>
                  <a:srgbClr val="000000"/>
                </a:solidFill>
              </a:rPr>
              <a:t>－</a:t>
            </a:r>
            <a:r>
              <a:rPr lang="en-US" altLang="zh-CN" sz="2000" baseline="0" dirty="0">
                <a:solidFill>
                  <a:srgbClr val="000000"/>
                </a:solidFill>
              </a:rPr>
              <a:t>1)</a:t>
            </a:r>
            <a:r>
              <a:rPr lang="zh-CN" altLang="en-US" sz="2000" baseline="0" dirty="0">
                <a:solidFill>
                  <a:srgbClr val="000000"/>
                </a:solidFill>
              </a:rPr>
              <a:t>。</a:t>
            </a:r>
          </a:p>
        </p:txBody>
      </p:sp>
      <p:grpSp>
        <p:nvGrpSpPr>
          <p:cNvPr id="150737" name="Group 209"/>
          <p:cNvGrpSpPr>
            <a:grpSpLocks/>
          </p:cNvGrpSpPr>
          <p:nvPr/>
        </p:nvGrpSpPr>
        <p:grpSpPr bwMode="auto">
          <a:xfrm>
            <a:off x="716023" y="4483363"/>
            <a:ext cx="6880313" cy="385797"/>
            <a:chOff x="506" y="3763"/>
            <a:chExt cx="4623" cy="319"/>
          </a:xfrm>
        </p:grpSpPr>
        <p:graphicFrame>
          <p:nvGraphicFramePr>
            <p:cNvPr id="114707" name="Object 177"/>
            <p:cNvGraphicFramePr>
              <a:graphicFrameLocks noChangeAspect="1"/>
            </p:cNvGraphicFramePr>
            <p:nvPr/>
          </p:nvGraphicFramePr>
          <p:xfrm>
            <a:off x="506" y="3763"/>
            <a:ext cx="885" cy="284"/>
          </p:xfrm>
          <a:graphic>
            <a:graphicData uri="http://schemas.openxmlformats.org/presentationml/2006/ole">
              <mc:AlternateContent xmlns:mc="http://schemas.openxmlformats.org/markup-compatibility/2006">
                <mc:Choice xmlns:v="urn:schemas-microsoft-com:vml" Requires="v">
                  <p:oleObj spid="_x0000_s684602" name="公式" r:id="rId4" imgW="787400" imgH="241300" progId="Equation.3">
                    <p:embed/>
                  </p:oleObj>
                </mc:Choice>
                <mc:Fallback>
                  <p:oleObj name="公式" r:id="rId4" imgW="7874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 y="3763"/>
                          <a:ext cx="8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8" name="Object 178"/>
            <p:cNvGraphicFramePr>
              <a:graphicFrameLocks noChangeAspect="1"/>
            </p:cNvGraphicFramePr>
            <p:nvPr/>
          </p:nvGraphicFramePr>
          <p:xfrm>
            <a:off x="1621" y="3766"/>
            <a:ext cx="860" cy="282"/>
          </p:xfrm>
          <a:graphic>
            <a:graphicData uri="http://schemas.openxmlformats.org/presentationml/2006/ole">
              <mc:AlternateContent xmlns:mc="http://schemas.openxmlformats.org/markup-compatibility/2006">
                <mc:Choice xmlns:v="urn:schemas-microsoft-com:vml" Requires="v">
                  <p:oleObj spid="_x0000_s684603" name="公式" r:id="rId6" imgW="774364" imgH="241195" progId="Equation.3">
                    <p:embed/>
                  </p:oleObj>
                </mc:Choice>
                <mc:Fallback>
                  <p:oleObj name="公式" r:id="rId6" imgW="774364"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1" y="3766"/>
                          <a:ext cx="86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9" name="Object 179"/>
            <p:cNvGraphicFramePr>
              <a:graphicFrameLocks noChangeAspect="1"/>
            </p:cNvGraphicFramePr>
            <p:nvPr/>
          </p:nvGraphicFramePr>
          <p:xfrm>
            <a:off x="2702" y="3777"/>
            <a:ext cx="1070" cy="305"/>
          </p:xfrm>
          <a:graphic>
            <a:graphicData uri="http://schemas.openxmlformats.org/presentationml/2006/ole">
              <mc:AlternateContent xmlns:mc="http://schemas.openxmlformats.org/markup-compatibility/2006">
                <mc:Choice xmlns:v="urn:schemas-microsoft-com:vml" Requires="v">
                  <p:oleObj spid="_x0000_s684604" name="公式" r:id="rId8" imgW="977476" imgH="253890" progId="Equation.3">
                    <p:embed/>
                  </p:oleObj>
                </mc:Choice>
                <mc:Fallback>
                  <p:oleObj name="公式" r:id="rId8" imgW="977476"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2" y="3777"/>
                          <a:ext cx="107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0" name="Object 180"/>
            <p:cNvGraphicFramePr>
              <a:graphicFrameLocks noChangeAspect="1"/>
            </p:cNvGraphicFramePr>
            <p:nvPr/>
          </p:nvGraphicFramePr>
          <p:xfrm>
            <a:off x="4024" y="3774"/>
            <a:ext cx="1105" cy="282"/>
          </p:xfrm>
          <a:graphic>
            <a:graphicData uri="http://schemas.openxmlformats.org/presentationml/2006/ole">
              <mc:AlternateContent xmlns:mc="http://schemas.openxmlformats.org/markup-compatibility/2006">
                <mc:Choice xmlns:v="urn:schemas-microsoft-com:vml" Requires="v">
                  <p:oleObj spid="_x0000_s684605" name="公式" r:id="rId10" imgW="1054100" imgH="241300" progId="Equation.3">
                    <p:embed/>
                  </p:oleObj>
                </mc:Choice>
                <mc:Fallback>
                  <p:oleObj name="公式" r:id="rId10" imgW="10541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4" y="3774"/>
                          <a:ext cx="110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0710" name="Rectangle 182"/>
          <p:cNvSpPr>
            <a:spLocks noChangeArrowheads="1"/>
          </p:cNvSpPr>
          <p:nvPr/>
        </p:nvSpPr>
        <p:spPr bwMode="auto">
          <a:xfrm>
            <a:off x="-504825" y="3140968"/>
            <a:ext cx="922020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25000"/>
              </a:lnSpc>
            </a:pPr>
            <a:r>
              <a:rPr lang="zh-CN" altLang="en-US" sz="2000" baseline="0" dirty="0">
                <a:solidFill>
                  <a:srgbClr val="000000"/>
                </a:solidFill>
                <a:latin typeface="Times New Roman" pitchFamily="18" charset="0"/>
              </a:rPr>
              <a:t>用感知器算法求出将模式分为两类的权向量解和判别函数。 </a:t>
            </a:r>
          </a:p>
        </p:txBody>
      </p:sp>
      <p:sp>
        <p:nvSpPr>
          <p:cNvPr id="114697" name="Rectangle 189"/>
          <p:cNvSpPr>
            <a:spLocks noChangeArrowheads="1"/>
          </p:cNvSpPr>
          <p:nvPr/>
        </p:nvSpPr>
        <p:spPr bwMode="auto">
          <a:xfrm>
            <a:off x="0" y="20367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grpSp>
        <p:nvGrpSpPr>
          <p:cNvPr id="150738" name="Group 210"/>
          <p:cNvGrpSpPr>
            <a:grpSpLocks/>
          </p:cNvGrpSpPr>
          <p:nvPr/>
        </p:nvGrpSpPr>
        <p:grpSpPr bwMode="auto">
          <a:xfrm>
            <a:off x="2364581" y="2310584"/>
            <a:ext cx="3359547" cy="758376"/>
            <a:chOff x="1592" y="2142"/>
            <a:chExt cx="2488" cy="669"/>
          </a:xfrm>
        </p:grpSpPr>
        <p:graphicFrame>
          <p:nvGraphicFramePr>
            <p:cNvPr id="114701" name="Object 202"/>
            <p:cNvGraphicFramePr>
              <a:graphicFrameLocks noChangeAspect="1"/>
            </p:cNvGraphicFramePr>
            <p:nvPr/>
          </p:nvGraphicFramePr>
          <p:xfrm>
            <a:off x="1600" y="2142"/>
            <a:ext cx="365" cy="281"/>
          </p:xfrm>
          <a:graphic>
            <a:graphicData uri="http://schemas.openxmlformats.org/presentationml/2006/ole">
              <mc:AlternateContent xmlns:mc="http://schemas.openxmlformats.org/markup-compatibility/2006">
                <mc:Choice xmlns:v="urn:schemas-microsoft-com:vml" Requires="v">
                  <p:oleObj spid="_x0000_s684606" name="公式" r:id="rId12" imgW="253780" imgH="215713" progId="Equation.3">
                    <p:embed/>
                  </p:oleObj>
                </mc:Choice>
                <mc:Fallback>
                  <p:oleObj name="公式" r:id="rId12" imgW="253780"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0" y="2142"/>
                          <a:ext cx="36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2" name="Object 203"/>
            <p:cNvGraphicFramePr>
              <a:graphicFrameLocks noChangeAspect="1"/>
            </p:cNvGraphicFramePr>
            <p:nvPr/>
          </p:nvGraphicFramePr>
          <p:xfrm>
            <a:off x="2019" y="2156"/>
            <a:ext cx="885" cy="304"/>
          </p:xfrm>
          <a:graphic>
            <a:graphicData uri="http://schemas.openxmlformats.org/presentationml/2006/ole">
              <mc:AlternateContent xmlns:mc="http://schemas.openxmlformats.org/markup-compatibility/2006">
                <mc:Choice xmlns:v="urn:schemas-microsoft-com:vml" Requires="v">
                  <p:oleObj spid="_x0000_s684607" name="公式" r:id="rId14" imgW="863225" imgH="241195" progId="Equation.3">
                    <p:embed/>
                  </p:oleObj>
                </mc:Choice>
                <mc:Fallback>
                  <p:oleObj name="公式" r:id="rId14" imgW="863225" imgH="24119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19" y="2156"/>
                          <a:ext cx="88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3" name="Object 204"/>
            <p:cNvGraphicFramePr>
              <a:graphicFrameLocks noChangeAspect="1"/>
            </p:cNvGraphicFramePr>
            <p:nvPr/>
          </p:nvGraphicFramePr>
          <p:xfrm>
            <a:off x="1592" y="2504"/>
            <a:ext cx="389" cy="281"/>
          </p:xfrm>
          <a:graphic>
            <a:graphicData uri="http://schemas.openxmlformats.org/presentationml/2006/ole">
              <mc:AlternateContent xmlns:mc="http://schemas.openxmlformats.org/markup-compatibility/2006">
                <mc:Choice xmlns:v="urn:schemas-microsoft-com:vml" Requires="v">
                  <p:oleObj spid="_x0000_s684608" name="公式" r:id="rId16" imgW="279279" imgH="215806" progId="Equation.3">
                    <p:embed/>
                  </p:oleObj>
                </mc:Choice>
                <mc:Fallback>
                  <p:oleObj name="公式" r:id="rId16" imgW="279279" imgH="21580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92" y="2504"/>
                          <a:ext cx="38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4" name="Object 205"/>
            <p:cNvGraphicFramePr>
              <a:graphicFrameLocks noChangeAspect="1"/>
            </p:cNvGraphicFramePr>
            <p:nvPr/>
          </p:nvGraphicFramePr>
          <p:xfrm>
            <a:off x="3211" y="2150"/>
            <a:ext cx="868" cy="304"/>
          </p:xfrm>
          <a:graphic>
            <a:graphicData uri="http://schemas.openxmlformats.org/presentationml/2006/ole">
              <mc:AlternateContent xmlns:mc="http://schemas.openxmlformats.org/markup-compatibility/2006">
                <mc:Choice xmlns:v="urn:schemas-microsoft-com:vml" Requires="v">
                  <p:oleObj spid="_x0000_s684609" name="公式" r:id="rId18" imgW="850531" imgH="241195" progId="Equation.3">
                    <p:embed/>
                  </p:oleObj>
                </mc:Choice>
                <mc:Fallback>
                  <p:oleObj name="公式" r:id="rId18" imgW="850531" imgH="24119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1" y="2150"/>
                          <a:ext cx="86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5" name="Object 206"/>
            <p:cNvGraphicFramePr>
              <a:graphicFrameLocks noChangeAspect="1"/>
            </p:cNvGraphicFramePr>
            <p:nvPr/>
          </p:nvGraphicFramePr>
          <p:xfrm>
            <a:off x="2018" y="2491"/>
            <a:ext cx="859" cy="320"/>
          </p:xfrm>
          <a:graphic>
            <a:graphicData uri="http://schemas.openxmlformats.org/presentationml/2006/ole">
              <mc:AlternateContent xmlns:mc="http://schemas.openxmlformats.org/markup-compatibility/2006">
                <mc:Choice xmlns:v="urn:schemas-microsoft-com:vml" Requires="v">
                  <p:oleObj spid="_x0000_s684610" name="公式" r:id="rId20" imgW="837836" imgH="253890" progId="Equation.3">
                    <p:embed/>
                  </p:oleObj>
                </mc:Choice>
                <mc:Fallback>
                  <p:oleObj name="公式" r:id="rId20" imgW="837836"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18" y="2491"/>
                          <a:ext cx="85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6" name="Object 207"/>
            <p:cNvGraphicFramePr>
              <a:graphicFrameLocks noChangeAspect="1"/>
            </p:cNvGraphicFramePr>
            <p:nvPr/>
          </p:nvGraphicFramePr>
          <p:xfrm>
            <a:off x="3233" y="2501"/>
            <a:ext cx="847" cy="304"/>
          </p:xfrm>
          <a:graphic>
            <a:graphicData uri="http://schemas.openxmlformats.org/presentationml/2006/ole">
              <mc:AlternateContent xmlns:mc="http://schemas.openxmlformats.org/markup-compatibility/2006">
                <mc:Choice xmlns:v="urn:schemas-microsoft-com:vml" Requires="v">
                  <p:oleObj spid="_x0000_s684611" name="公式" r:id="rId22" imgW="825500" imgH="241300" progId="Equation.3">
                    <p:embed/>
                  </p:oleObj>
                </mc:Choice>
                <mc:Fallback>
                  <p:oleObj name="公式" r:id="rId22" imgW="825500" imgH="2413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33" y="2501"/>
                          <a:ext cx="84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20</a:t>
            </a:fld>
            <a:endParaRPr lang="en-US" altLang="zh-CN" sz="2800" dirty="0">
              <a:solidFill>
                <a:schemeClr val="tx1"/>
              </a:solidFill>
            </a:endParaRPr>
          </a:p>
        </p:txBody>
      </p:sp>
      <p:sp>
        <p:nvSpPr>
          <p:cNvPr id="2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4" name="TextBox 23"/>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25" name="Rectangle 16"/>
          <p:cNvSpPr>
            <a:spLocks noChangeArrowheads="1"/>
          </p:cNvSpPr>
          <p:nvPr/>
        </p:nvSpPr>
        <p:spPr bwMode="auto">
          <a:xfrm>
            <a:off x="685801" y="4941168"/>
            <a:ext cx="251804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latin typeface="Times New Roman" pitchFamily="18" charset="0"/>
              </a:rPr>
              <a:t>任取</a:t>
            </a:r>
            <a:r>
              <a:rPr lang="en-US" altLang="zh-CN" sz="2000" b="1" i="1" baseline="0" dirty="0">
                <a:solidFill>
                  <a:srgbClr val="000000"/>
                </a:solidFill>
                <a:latin typeface="Times New Roman" pitchFamily="18" charset="0"/>
              </a:rPr>
              <a:t>W</a:t>
            </a:r>
            <a:r>
              <a:rPr lang="en-US" altLang="zh-CN" sz="2000" baseline="0" dirty="0">
                <a:solidFill>
                  <a:srgbClr val="000000"/>
                </a:solidFill>
                <a:latin typeface="Times New Roman" pitchFamily="18" charset="0"/>
              </a:rPr>
              <a:t>(1)=</a:t>
            </a:r>
            <a:r>
              <a:rPr lang="en-US" altLang="zh-CN" sz="2000" b="1" baseline="0" dirty="0">
                <a:solidFill>
                  <a:srgbClr val="800000"/>
                </a:solidFill>
                <a:latin typeface="Times New Roman" pitchFamily="18" charset="0"/>
              </a:rPr>
              <a:t>0</a:t>
            </a:r>
            <a:r>
              <a:rPr lang="zh-CN" altLang="en-US" sz="2000" baseline="0" dirty="0">
                <a:solidFill>
                  <a:srgbClr val="000000"/>
                </a:solidFill>
                <a:latin typeface="Times New Roman" pitchFamily="18" charset="0"/>
              </a:rPr>
              <a:t>，取</a:t>
            </a:r>
            <a:r>
              <a:rPr lang="en-US" altLang="zh-CN" sz="2000" i="1" baseline="0" dirty="0">
                <a:solidFill>
                  <a:srgbClr val="000000"/>
                </a:solidFill>
                <a:latin typeface="Times New Roman" pitchFamily="18" charset="0"/>
              </a:rPr>
              <a:t>c</a:t>
            </a:r>
            <a:r>
              <a:rPr lang="en-US" altLang="zh-CN" sz="2000" baseline="0" dirty="0">
                <a:solidFill>
                  <a:srgbClr val="000000"/>
                </a:solidFill>
                <a:latin typeface="Times New Roman" pitchFamily="18" charset="0"/>
              </a:rPr>
              <a:t>=1</a:t>
            </a:r>
            <a:endParaRPr lang="zh-CN" altLang="en-US" sz="2000" baseline="0" dirty="0">
              <a:solidFill>
                <a:srgbClr val="000000"/>
              </a:solidFill>
              <a:latin typeface="Times New Roman" pitchFamily="18" charset="0"/>
            </a:endParaRPr>
          </a:p>
        </p:txBody>
      </p:sp>
    </p:spTree>
    <p:extLst>
      <p:ext uri="{BB962C8B-B14F-4D97-AF65-F5344CB8AC3E}">
        <p14:creationId xmlns:p14="http://schemas.microsoft.com/office/powerpoint/2010/main" val="18673217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665"/>
                                        </p:tgtEl>
                                        <p:attrNameLst>
                                          <p:attrName>style.visibility</p:attrName>
                                        </p:attrNameLst>
                                      </p:cBhvr>
                                      <p:to>
                                        <p:strVal val="visible"/>
                                      </p:to>
                                    </p:set>
                                    <p:animEffect transition="in" filter="fade">
                                      <p:cBhvr>
                                        <p:cTn id="7" dur="500"/>
                                        <p:tgtEl>
                                          <p:spTgt spid="150665"/>
                                        </p:tgtEl>
                                      </p:cBhvr>
                                    </p:animEffect>
                                  </p:childTnLst>
                                </p:cTn>
                              </p:par>
                              <p:par>
                                <p:cTn id="8" presetID="10" presetClass="entr" presetSubtype="0" fill="hold" nodeType="withEffect">
                                  <p:stCondLst>
                                    <p:cond delay="0"/>
                                  </p:stCondLst>
                                  <p:childTnLst>
                                    <p:set>
                                      <p:cBhvr>
                                        <p:cTn id="9" dur="1" fill="hold">
                                          <p:stCondLst>
                                            <p:cond delay="0"/>
                                          </p:stCondLst>
                                        </p:cTn>
                                        <p:tgtEl>
                                          <p:spTgt spid="150738"/>
                                        </p:tgtEl>
                                        <p:attrNameLst>
                                          <p:attrName>style.visibility</p:attrName>
                                        </p:attrNameLst>
                                      </p:cBhvr>
                                      <p:to>
                                        <p:strVal val="visible"/>
                                      </p:to>
                                    </p:set>
                                    <p:animEffect transition="in" filter="fade">
                                      <p:cBhvr>
                                        <p:cTn id="10" dur="500"/>
                                        <p:tgtEl>
                                          <p:spTgt spid="1507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710"/>
                                        </p:tgtEl>
                                        <p:attrNameLst>
                                          <p:attrName>style.visibility</p:attrName>
                                        </p:attrNameLst>
                                      </p:cBhvr>
                                      <p:to>
                                        <p:strVal val="visible"/>
                                      </p:to>
                                    </p:set>
                                    <p:animEffect transition="in" filter="fade">
                                      <p:cBhvr>
                                        <p:cTn id="13" dur="500"/>
                                        <p:tgtEl>
                                          <p:spTgt spid="1507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0702"/>
                                        </p:tgtEl>
                                        <p:attrNameLst>
                                          <p:attrName>style.visibility</p:attrName>
                                        </p:attrNameLst>
                                      </p:cBhvr>
                                      <p:to>
                                        <p:strVal val="visible"/>
                                      </p:to>
                                    </p:set>
                                    <p:animEffect transition="in" filter="fade">
                                      <p:cBhvr>
                                        <p:cTn id="18" dur="500"/>
                                        <p:tgtEl>
                                          <p:spTgt spid="150702"/>
                                        </p:tgtEl>
                                      </p:cBhvr>
                                    </p:animEffect>
                                  </p:childTnLst>
                                </p:cTn>
                              </p:par>
                              <p:par>
                                <p:cTn id="19" presetID="10" presetClass="entr" presetSubtype="0" fill="hold" nodeType="withEffect">
                                  <p:stCondLst>
                                    <p:cond delay="0"/>
                                  </p:stCondLst>
                                  <p:childTnLst>
                                    <p:set>
                                      <p:cBhvr>
                                        <p:cTn id="20" dur="1" fill="hold">
                                          <p:stCondLst>
                                            <p:cond delay="0"/>
                                          </p:stCondLst>
                                        </p:cTn>
                                        <p:tgtEl>
                                          <p:spTgt spid="150737"/>
                                        </p:tgtEl>
                                        <p:attrNameLst>
                                          <p:attrName>style.visibility</p:attrName>
                                        </p:attrNameLst>
                                      </p:cBhvr>
                                      <p:to>
                                        <p:strVal val="visible"/>
                                      </p:to>
                                    </p:set>
                                    <p:animEffect transition="in" filter="fade">
                                      <p:cBhvr>
                                        <p:cTn id="21" dur="500"/>
                                        <p:tgtEl>
                                          <p:spTgt spid="150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65" grpId="0"/>
      <p:bldP spid="150702" grpId="0"/>
      <p:bldP spid="1507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17"/>
          <p:cNvSpPr>
            <a:spLocks noChangeArrowheads="1"/>
          </p:cNvSpPr>
          <p:nvPr/>
        </p:nvSpPr>
        <p:spPr bwMode="auto">
          <a:xfrm>
            <a:off x="341189" y="1802508"/>
            <a:ext cx="24288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）第一轮迭代： </a:t>
            </a:r>
          </a:p>
        </p:txBody>
      </p:sp>
      <p:graphicFrame>
        <p:nvGraphicFramePr>
          <p:cNvPr id="151577" name="Object 25"/>
          <p:cNvGraphicFramePr>
            <a:graphicFrameLocks noChangeAspect="1"/>
          </p:cNvGraphicFramePr>
          <p:nvPr>
            <p:extLst>
              <p:ext uri="{D42A27DB-BD31-4B8C-83A1-F6EECF244321}">
                <p14:modId xmlns:p14="http://schemas.microsoft.com/office/powerpoint/2010/main" val="2322477295"/>
              </p:ext>
            </p:extLst>
          </p:nvPr>
        </p:nvGraphicFramePr>
        <p:xfrm>
          <a:off x="1403648" y="2276872"/>
          <a:ext cx="1730722" cy="770911"/>
        </p:xfrm>
        <a:graphic>
          <a:graphicData uri="http://schemas.openxmlformats.org/presentationml/2006/ole">
            <mc:AlternateContent xmlns:mc="http://schemas.openxmlformats.org/markup-compatibility/2006">
              <mc:Choice xmlns:v="urn:schemas-microsoft-com:vml" Requires="v">
                <p:oleObj spid="_x0000_s672618" name="公式" r:id="rId4" imgW="1600200" imgH="711200" progId="Equation.3">
                  <p:embed/>
                </p:oleObj>
              </mc:Choice>
              <mc:Fallback>
                <p:oleObj name="公式" r:id="rId4" imgW="16002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276872"/>
                        <a:ext cx="1730722" cy="770911"/>
                      </a:xfrm>
                      <a:prstGeom prst="rect">
                        <a:avLst/>
                      </a:prstGeom>
                      <a:noFill/>
                      <a:ln>
                        <a:noFill/>
                      </a:ln>
                    </p:spPr>
                  </p:pic>
                </p:oleObj>
              </mc:Fallback>
            </mc:AlternateContent>
          </a:graphicData>
        </a:graphic>
      </p:graphicFrame>
      <p:graphicFrame>
        <p:nvGraphicFramePr>
          <p:cNvPr id="151576" name="Object 24"/>
          <p:cNvGraphicFramePr>
            <a:graphicFrameLocks noChangeAspect="1"/>
          </p:cNvGraphicFramePr>
          <p:nvPr>
            <p:extLst>
              <p:ext uri="{D42A27DB-BD31-4B8C-83A1-F6EECF244321}">
                <p14:modId xmlns:p14="http://schemas.microsoft.com/office/powerpoint/2010/main" val="648376507"/>
              </p:ext>
            </p:extLst>
          </p:nvPr>
        </p:nvGraphicFramePr>
        <p:xfrm>
          <a:off x="3223146" y="2492896"/>
          <a:ext cx="3100933" cy="352125"/>
        </p:xfrm>
        <a:graphic>
          <a:graphicData uri="http://schemas.openxmlformats.org/presentationml/2006/ole">
            <mc:AlternateContent xmlns:mc="http://schemas.openxmlformats.org/markup-compatibility/2006">
              <mc:Choice xmlns:v="urn:schemas-microsoft-com:vml" Requires="v">
                <p:oleObj spid="_x0000_s672619" name="公式" r:id="rId6" imgW="2324100" imgH="241300" progId="Equation.3">
                  <p:embed/>
                </p:oleObj>
              </mc:Choice>
              <mc:Fallback>
                <p:oleObj name="公式" r:id="rId6" imgW="23241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146" y="2492896"/>
                        <a:ext cx="3100933" cy="352125"/>
                      </a:xfrm>
                      <a:prstGeom prst="rect">
                        <a:avLst/>
                      </a:prstGeom>
                      <a:noFill/>
                      <a:ln>
                        <a:noFill/>
                      </a:ln>
                    </p:spPr>
                  </p:pic>
                </p:oleObj>
              </mc:Fallback>
            </mc:AlternateContent>
          </a:graphicData>
        </a:graphic>
      </p:graphicFrame>
      <p:graphicFrame>
        <p:nvGraphicFramePr>
          <p:cNvPr id="151575" name="Object 23"/>
          <p:cNvGraphicFramePr>
            <a:graphicFrameLocks noChangeAspect="1"/>
          </p:cNvGraphicFramePr>
          <p:nvPr>
            <p:extLst>
              <p:ext uri="{D42A27DB-BD31-4B8C-83A1-F6EECF244321}">
                <p14:modId xmlns:p14="http://schemas.microsoft.com/office/powerpoint/2010/main" val="2236057173"/>
              </p:ext>
            </p:extLst>
          </p:nvPr>
        </p:nvGraphicFramePr>
        <p:xfrm>
          <a:off x="1331640" y="2996952"/>
          <a:ext cx="1981671" cy="866909"/>
        </p:xfrm>
        <a:graphic>
          <a:graphicData uri="http://schemas.openxmlformats.org/presentationml/2006/ole">
            <mc:AlternateContent xmlns:mc="http://schemas.openxmlformats.org/markup-compatibility/2006">
              <mc:Choice xmlns:v="urn:schemas-microsoft-com:vml" Requires="v">
                <p:oleObj spid="_x0000_s672620" name="公式" r:id="rId8" imgW="1612900" imgH="711200" progId="Equation.3">
                  <p:embed/>
                </p:oleObj>
              </mc:Choice>
              <mc:Fallback>
                <p:oleObj name="公式" r:id="rId8" imgW="1612900" imgH="71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2996952"/>
                        <a:ext cx="1981671" cy="866909"/>
                      </a:xfrm>
                      <a:prstGeom prst="rect">
                        <a:avLst/>
                      </a:prstGeom>
                      <a:noFill/>
                      <a:ln>
                        <a:noFill/>
                      </a:ln>
                    </p:spPr>
                  </p:pic>
                </p:oleObj>
              </mc:Fallback>
            </mc:AlternateContent>
          </a:graphicData>
        </a:graphic>
      </p:graphicFrame>
      <p:graphicFrame>
        <p:nvGraphicFramePr>
          <p:cNvPr id="151574" name="Object 22"/>
          <p:cNvGraphicFramePr>
            <a:graphicFrameLocks noChangeAspect="1"/>
          </p:cNvGraphicFramePr>
          <p:nvPr>
            <p:extLst>
              <p:ext uri="{D42A27DB-BD31-4B8C-83A1-F6EECF244321}">
                <p14:modId xmlns:p14="http://schemas.microsoft.com/office/powerpoint/2010/main" val="1567449090"/>
              </p:ext>
            </p:extLst>
          </p:nvPr>
        </p:nvGraphicFramePr>
        <p:xfrm>
          <a:off x="3397610" y="3212976"/>
          <a:ext cx="2752005" cy="356041"/>
        </p:xfrm>
        <a:graphic>
          <a:graphicData uri="http://schemas.openxmlformats.org/presentationml/2006/ole">
            <mc:AlternateContent xmlns:mc="http://schemas.openxmlformats.org/markup-compatibility/2006">
              <mc:Choice xmlns:v="urn:schemas-microsoft-com:vml" Requires="v">
                <p:oleObj spid="_x0000_s672621" name="公式" r:id="rId10" imgW="2044700" imgH="241300" progId="Equation.3">
                  <p:embed/>
                </p:oleObj>
              </mc:Choice>
              <mc:Fallback>
                <p:oleObj name="公式" r:id="rId10" imgW="20447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7610" y="3212976"/>
                        <a:ext cx="2752005" cy="356041"/>
                      </a:xfrm>
                      <a:prstGeom prst="rect">
                        <a:avLst/>
                      </a:prstGeom>
                      <a:noFill/>
                      <a:ln>
                        <a:noFill/>
                      </a:ln>
                    </p:spPr>
                  </p:pic>
                </p:oleObj>
              </mc:Fallback>
            </mc:AlternateContent>
          </a:graphicData>
        </a:graphic>
      </p:graphicFrame>
      <p:graphicFrame>
        <p:nvGraphicFramePr>
          <p:cNvPr id="151573" name="Object 21"/>
          <p:cNvGraphicFramePr>
            <a:graphicFrameLocks noChangeAspect="1"/>
          </p:cNvGraphicFramePr>
          <p:nvPr>
            <p:extLst>
              <p:ext uri="{D42A27DB-BD31-4B8C-83A1-F6EECF244321}">
                <p14:modId xmlns:p14="http://schemas.microsoft.com/office/powerpoint/2010/main" val="1861927174"/>
              </p:ext>
            </p:extLst>
          </p:nvPr>
        </p:nvGraphicFramePr>
        <p:xfrm>
          <a:off x="1259632" y="3861048"/>
          <a:ext cx="2419052" cy="1002702"/>
        </p:xfrm>
        <a:graphic>
          <a:graphicData uri="http://schemas.openxmlformats.org/presentationml/2006/ole">
            <mc:AlternateContent xmlns:mc="http://schemas.openxmlformats.org/markup-compatibility/2006">
              <mc:Choice xmlns:v="urn:schemas-microsoft-com:vml" Requires="v">
                <p:oleObj spid="_x0000_s672622" name="公式" r:id="rId12" imgW="1701800" imgH="711200" progId="Equation.3">
                  <p:embed/>
                </p:oleObj>
              </mc:Choice>
              <mc:Fallback>
                <p:oleObj name="公式" r:id="rId12" imgW="1701800" imgH="71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9632" y="3861048"/>
                        <a:ext cx="2419052" cy="1002702"/>
                      </a:xfrm>
                      <a:prstGeom prst="rect">
                        <a:avLst/>
                      </a:prstGeom>
                      <a:noFill/>
                      <a:ln>
                        <a:noFill/>
                      </a:ln>
                    </p:spPr>
                  </p:pic>
                </p:oleObj>
              </mc:Fallback>
            </mc:AlternateContent>
          </a:graphicData>
        </a:graphic>
      </p:graphicFrame>
      <p:graphicFrame>
        <p:nvGraphicFramePr>
          <p:cNvPr id="151572" name="Object 20"/>
          <p:cNvGraphicFramePr>
            <a:graphicFrameLocks noChangeAspect="1"/>
          </p:cNvGraphicFramePr>
          <p:nvPr>
            <p:extLst>
              <p:ext uri="{D42A27DB-BD31-4B8C-83A1-F6EECF244321}">
                <p14:modId xmlns:p14="http://schemas.microsoft.com/office/powerpoint/2010/main" val="1566688572"/>
              </p:ext>
            </p:extLst>
          </p:nvPr>
        </p:nvGraphicFramePr>
        <p:xfrm>
          <a:off x="3779912" y="4149080"/>
          <a:ext cx="2925291" cy="356714"/>
        </p:xfrm>
        <a:graphic>
          <a:graphicData uri="http://schemas.openxmlformats.org/presentationml/2006/ole">
            <mc:AlternateContent xmlns:mc="http://schemas.openxmlformats.org/markup-compatibility/2006">
              <mc:Choice xmlns:v="urn:schemas-microsoft-com:vml" Requires="v">
                <p:oleObj spid="_x0000_s672623" name="公式" r:id="rId14" imgW="2425700" imgH="254000" progId="Equation.3">
                  <p:embed/>
                </p:oleObj>
              </mc:Choice>
              <mc:Fallback>
                <p:oleObj name="公式" r:id="rId14" imgW="2425700" imgH="254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9912" y="4149080"/>
                        <a:ext cx="2925291" cy="356714"/>
                      </a:xfrm>
                      <a:prstGeom prst="rect">
                        <a:avLst/>
                      </a:prstGeom>
                      <a:noFill/>
                      <a:ln>
                        <a:noFill/>
                      </a:ln>
                    </p:spPr>
                  </p:pic>
                </p:oleObj>
              </mc:Fallback>
            </mc:AlternateContent>
          </a:graphicData>
        </a:graphic>
      </p:graphicFrame>
      <p:graphicFrame>
        <p:nvGraphicFramePr>
          <p:cNvPr id="151571" name="Object 19"/>
          <p:cNvGraphicFramePr>
            <a:graphicFrameLocks noChangeAspect="1"/>
          </p:cNvGraphicFramePr>
          <p:nvPr>
            <p:extLst>
              <p:ext uri="{D42A27DB-BD31-4B8C-83A1-F6EECF244321}">
                <p14:modId xmlns:p14="http://schemas.microsoft.com/office/powerpoint/2010/main" val="2339087839"/>
              </p:ext>
            </p:extLst>
          </p:nvPr>
        </p:nvGraphicFramePr>
        <p:xfrm>
          <a:off x="1259632" y="4869160"/>
          <a:ext cx="2442865" cy="989803"/>
        </p:xfrm>
        <a:graphic>
          <a:graphicData uri="http://schemas.openxmlformats.org/presentationml/2006/ole">
            <mc:AlternateContent xmlns:mc="http://schemas.openxmlformats.org/markup-compatibility/2006">
              <mc:Choice xmlns:v="urn:schemas-microsoft-com:vml" Requires="v">
                <p:oleObj spid="_x0000_s672624" name="公式" r:id="rId16" imgW="1727200" imgH="711200" progId="Equation.3">
                  <p:embed/>
                </p:oleObj>
              </mc:Choice>
              <mc:Fallback>
                <p:oleObj name="公式" r:id="rId16" imgW="1727200" imgH="711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9632" y="4869160"/>
                        <a:ext cx="2442865" cy="989803"/>
                      </a:xfrm>
                      <a:prstGeom prst="rect">
                        <a:avLst/>
                      </a:prstGeom>
                      <a:noFill/>
                      <a:ln>
                        <a:noFill/>
                      </a:ln>
                    </p:spPr>
                  </p:pic>
                </p:oleObj>
              </mc:Fallback>
            </mc:AlternateContent>
          </a:graphicData>
        </a:graphic>
      </p:graphicFrame>
      <p:graphicFrame>
        <p:nvGraphicFramePr>
          <p:cNvPr id="151570" name="Object 18"/>
          <p:cNvGraphicFramePr>
            <a:graphicFrameLocks noChangeAspect="1"/>
          </p:cNvGraphicFramePr>
          <p:nvPr>
            <p:extLst>
              <p:ext uri="{D42A27DB-BD31-4B8C-83A1-F6EECF244321}">
                <p14:modId xmlns:p14="http://schemas.microsoft.com/office/powerpoint/2010/main" val="3057332017"/>
              </p:ext>
            </p:extLst>
          </p:nvPr>
        </p:nvGraphicFramePr>
        <p:xfrm>
          <a:off x="3779912" y="5157192"/>
          <a:ext cx="2666404" cy="347843"/>
        </p:xfrm>
        <a:graphic>
          <a:graphicData uri="http://schemas.openxmlformats.org/presentationml/2006/ole">
            <mc:AlternateContent xmlns:mc="http://schemas.openxmlformats.org/markup-compatibility/2006">
              <mc:Choice xmlns:v="urn:schemas-microsoft-com:vml" Requires="v">
                <p:oleObj spid="_x0000_s672625" name="公式" r:id="rId18" imgW="2108200" imgH="241300" progId="Equation.3">
                  <p:embed/>
                </p:oleObj>
              </mc:Choice>
              <mc:Fallback>
                <p:oleObj name="公式" r:id="rId18" imgW="2108200" imgH="2413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79912" y="5157192"/>
                        <a:ext cx="2666404" cy="347843"/>
                      </a:xfrm>
                      <a:prstGeom prst="rect">
                        <a:avLst/>
                      </a:prstGeom>
                      <a:noFill/>
                      <a:ln>
                        <a:noFill/>
                      </a:ln>
                    </p:spPr>
                  </p:pic>
                </p:oleObj>
              </mc:Fallback>
            </mc:AlternateContent>
          </a:graphicData>
        </a:graphic>
      </p:graphicFrame>
      <p:sp>
        <p:nvSpPr>
          <p:cNvPr id="151586" name="Rectangle 34"/>
          <p:cNvSpPr>
            <a:spLocks noChangeArrowheads="1"/>
          </p:cNvSpPr>
          <p:nvPr/>
        </p:nvSpPr>
        <p:spPr bwMode="auto">
          <a:xfrm>
            <a:off x="547688" y="5896758"/>
            <a:ext cx="845185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latin typeface="Times New Roman" pitchFamily="18" charset="0"/>
              </a:rPr>
              <a:t>有两个</a:t>
            </a:r>
            <a:r>
              <a:rPr lang="en-US" altLang="zh-CN" sz="2000" b="1" i="1" baseline="0" dirty="0">
                <a:solidFill>
                  <a:srgbClr val="000000"/>
                </a:solidFill>
                <a:latin typeface="Times New Roman" pitchFamily="18" charset="0"/>
              </a:rPr>
              <a:t>W</a:t>
            </a:r>
            <a:r>
              <a:rPr lang="en-US" altLang="zh-CN" sz="2000" baseline="30000" dirty="0">
                <a:solidFill>
                  <a:srgbClr val="000000"/>
                </a:solidFill>
                <a:latin typeface="Times New Roman" pitchFamily="18" charset="0"/>
              </a:rPr>
              <a:t>T</a:t>
            </a:r>
            <a:r>
              <a:rPr lang="en-US" altLang="zh-CN" sz="2000" baseline="0" dirty="0">
                <a:solidFill>
                  <a:srgbClr val="000000"/>
                </a:solidFill>
                <a:latin typeface="Times New Roman" pitchFamily="18" charset="0"/>
              </a:rPr>
              <a:t>(</a:t>
            </a:r>
            <a:r>
              <a:rPr lang="en-US" altLang="zh-CN" sz="2000" i="1" baseline="0" dirty="0">
                <a:solidFill>
                  <a:srgbClr val="000000"/>
                </a:solidFill>
                <a:latin typeface="Times New Roman" pitchFamily="18" charset="0"/>
              </a:rPr>
              <a:t>k</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i="1" baseline="-25000" dirty="0">
                <a:solidFill>
                  <a:srgbClr val="000000"/>
                </a:solidFill>
                <a:latin typeface="Times New Roman" pitchFamily="18" charset="0"/>
              </a:rPr>
              <a:t>i</a:t>
            </a:r>
            <a:r>
              <a:rPr lang="en-US" altLang="zh-CN" sz="2000" baseline="0" dirty="0">
                <a:solidFill>
                  <a:srgbClr val="000000"/>
                </a:solidFill>
                <a:latin typeface="Times New Roman" pitchFamily="18" charset="0"/>
              </a:rPr>
              <a:t> ≤0</a:t>
            </a:r>
            <a:r>
              <a:rPr lang="zh-CN" altLang="en-US" sz="2000" baseline="0" dirty="0">
                <a:solidFill>
                  <a:srgbClr val="000000"/>
                </a:solidFill>
                <a:latin typeface="Times New Roman" pitchFamily="18" charset="0"/>
              </a:rPr>
              <a:t>的情况（错判），进行第二轮迭代。</a:t>
            </a:r>
          </a:p>
        </p:txBody>
      </p:sp>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21</a:t>
            </a:fld>
            <a:endParaRPr lang="en-US" altLang="zh-CN" sz="2800" dirty="0">
              <a:solidFill>
                <a:schemeClr val="tx1"/>
              </a:solidFill>
            </a:endParaRPr>
          </a:p>
        </p:txBody>
      </p:sp>
      <p:sp>
        <p:nvSpPr>
          <p:cNvPr id="15"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6" name="TextBox 15"/>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4062577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1577"/>
                                        </p:tgtEl>
                                        <p:attrNameLst>
                                          <p:attrName>style.visibility</p:attrName>
                                        </p:attrNameLst>
                                      </p:cBhvr>
                                      <p:to>
                                        <p:strVal val="visible"/>
                                      </p:to>
                                    </p:set>
                                    <p:animEffect transition="in" filter="fade">
                                      <p:cBhvr>
                                        <p:cTn id="7" dur="500"/>
                                        <p:tgtEl>
                                          <p:spTgt spid="151577"/>
                                        </p:tgtEl>
                                      </p:cBhvr>
                                    </p:animEffect>
                                  </p:childTnLst>
                                </p:cTn>
                              </p:par>
                              <p:par>
                                <p:cTn id="8" presetID="10" presetClass="entr" presetSubtype="0" fill="hold" nodeType="withEffect">
                                  <p:stCondLst>
                                    <p:cond delay="0"/>
                                  </p:stCondLst>
                                  <p:childTnLst>
                                    <p:set>
                                      <p:cBhvr>
                                        <p:cTn id="9" dur="1" fill="hold">
                                          <p:stCondLst>
                                            <p:cond delay="0"/>
                                          </p:stCondLst>
                                        </p:cTn>
                                        <p:tgtEl>
                                          <p:spTgt spid="151576"/>
                                        </p:tgtEl>
                                        <p:attrNameLst>
                                          <p:attrName>style.visibility</p:attrName>
                                        </p:attrNameLst>
                                      </p:cBhvr>
                                      <p:to>
                                        <p:strVal val="visible"/>
                                      </p:to>
                                    </p:set>
                                    <p:animEffect transition="in" filter="fade">
                                      <p:cBhvr>
                                        <p:cTn id="10" dur="500"/>
                                        <p:tgtEl>
                                          <p:spTgt spid="151576"/>
                                        </p:tgtEl>
                                      </p:cBhvr>
                                    </p:animEffect>
                                  </p:childTnLst>
                                </p:cTn>
                              </p:par>
                              <p:par>
                                <p:cTn id="11" presetID="10" presetClass="entr" presetSubtype="0" fill="hold" nodeType="withEffect">
                                  <p:stCondLst>
                                    <p:cond delay="0"/>
                                  </p:stCondLst>
                                  <p:childTnLst>
                                    <p:set>
                                      <p:cBhvr>
                                        <p:cTn id="12" dur="1" fill="hold">
                                          <p:stCondLst>
                                            <p:cond delay="0"/>
                                          </p:stCondLst>
                                        </p:cTn>
                                        <p:tgtEl>
                                          <p:spTgt spid="151575"/>
                                        </p:tgtEl>
                                        <p:attrNameLst>
                                          <p:attrName>style.visibility</p:attrName>
                                        </p:attrNameLst>
                                      </p:cBhvr>
                                      <p:to>
                                        <p:strVal val="visible"/>
                                      </p:to>
                                    </p:set>
                                    <p:animEffect transition="in" filter="fade">
                                      <p:cBhvr>
                                        <p:cTn id="13" dur="500"/>
                                        <p:tgtEl>
                                          <p:spTgt spid="151575"/>
                                        </p:tgtEl>
                                      </p:cBhvr>
                                    </p:animEffect>
                                  </p:childTnLst>
                                </p:cTn>
                              </p:par>
                              <p:par>
                                <p:cTn id="14" presetID="10" presetClass="entr" presetSubtype="0" fill="hold" nodeType="withEffect">
                                  <p:stCondLst>
                                    <p:cond delay="0"/>
                                  </p:stCondLst>
                                  <p:childTnLst>
                                    <p:set>
                                      <p:cBhvr>
                                        <p:cTn id="15" dur="1" fill="hold">
                                          <p:stCondLst>
                                            <p:cond delay="0"/>
                                          </p:stCondLst>
                                        </p:cTn>
                                        <p:tgtEl>
                                          <p:spTgt spid="151574"/>
                                        </p:tgtEl>
                                        <p:attrNameLst>
                                          <p:attrName>style.visibility</p:attrName>
                                        </p:attrNameLst>
                                      </p:cBhvr>
                                      <p:to>
                                        <p:strVal val="visible"/>
                                      </p:to>
                                    </p:set>
                                    <p:animEffect transition="in" filter="fade">
                                      <p:cBhvr>
                                        <p:cTn id="16" dur="500"/>
                                        <p:tgtEl>
                                          <p:spTgt spid="151574"/>
                                        </p:tgtEl>
                                      </p:cBhvr>
                                    </p:animEffect>
                                  </p:childTnLst>
                                </p:cTn>
                              </p:par>
                              <p:par>
                                <p:cTn id="17" presetID="10" presetClass="entr" presetSubtype="0" fill="hold" nodeType="withEffect">
                                  <p:stCondLst>
                                    <p:cond delay="0"/>
                                  </p:stCondLst>
                                  <p:childTnLst>
                                    <p:set>
                                      <p:cBhvr>
                                        <p:cTn id="18" dur="1" fill="hold">
                                          <p:stCondLst>
                                            <p:cond delay="0"/>
                                          </p:stCondLst>
                                        </p:cTn>
                                        <p:tgtEl>
                                          <p:spTgt spid="151573"/>
                                        </p:tgtEl>
                                        <p:attrNameLst>
                                          <p:attrName>style.visibility</p:attrName>
                                        </p:attrNameLst>
                                      </p:cBhvr>
                                      <p:to>
                                        <p:strVal val="visible"/>
                                      </p:to>
                                    </p:set>
                                    <p:animEffect transition="in" filter="fade">
                                      <p:cBhvr>
                                        <p:cTn id="19" dur="500"/>
                                        <p:tgtEl>
                                          <p:spTgt spid="151573"/>
                                        </p:tgtEl>
                                      </p:cBhvr>
                                    </p:animEffect>
                                  </p:childTnLst>
                                </p:cTn>
                              </p:par>
                              <p:par>
                                <p:cTn id="20" presetID="10" presetClass="entr" presetSubtype="0" fill="hold" nodeType="withEffect">
                                  <p:stCondLst>
                                    <p:cond delay="0"/>
                                  </p:stCondLst>
                                  <p:childTnLst>
                                    <p:set>
                                      <p:cBhvr>
                                        <p:cTn id="21" dur="1" fill="hold">
                                          <p:stCondLst>
                                            <p:cond delay="0"/>
                                          </p:stCondLst>
                                        </p:cTn>
                                        <p:tgtEl>
                                          <p:spTgt spid="151572"/>
                                        </p:tgtEl>
                                        <p:attrNameLst>
                                          <p:attrName>style.visibility</p:attrName>
                                        </p:attrNameLst>
                                      </p:cBhvr>
                                      <p:to>
                                        <p:strVal val="visible"/>
                                      </p:to>
                                    </p:set>
                                    <p:animEffect transition="in" filter="fade">
                                      <p:cBhvr>
                                        <p:cTn id="22" dur="500"/>
                                        <p:tgtEl>
                                          <p:spTgt spid="151572"/>
                                        </p:tgtEl>
                                      </p:cBhvr>
                                    </p:animEffect>
                                  </p:childTnLst>
                                </p:cTn>
                              </p:par>
                              <p:par>
                                <p:cTn id="23" presetID="10" presetClass="entr" presetSubtype="0" fill="hold" nodeType="withEffect">
                                  <p:stCondLst>
                                    <p:cond delay="0"/>
                                  </p:stCondLst>
                                  <p:childTnLst>
                                    <p:set>
                                      <p:cBhvr>
                                        <p:cTn id="24" dur="1" fill="hold">
                                          <p:stCondLst>
                                            <p:cond delay="0"/>
                                          </p:stCondLst>
                                        </p:cTn>
                                        <p:tgtEl>
                                          <p:spTgt spid="151571"/>
                                        </p:tgtEl>
                                        <p:attrNameLst>
                                          <p:attrName>style.visibility</p:attrName>
                                        </p:attrNameLst>
                                      </p:cBhvr>
                                      <p:to>
                                        <p:strVal val="visible"/>
                                      </p:to>
                                    </p:set>
                                    <p:animEffect transition="in" filter="fade">
                                      <p:cBhvr>
                                        <p:cTn id="25" dur="500"/>
                                        <p:tgtEl>
                                          <p:spTgt spid="151571"/>
                                        </p:tgtEl>
                                      </p:cBhvr>
                                    </p:animEffect>
                                  </p:childTnLst>
                                </p:cTn>
                              </p:par>
                              <p:par>
                                <p:cTn id="26" presetID="10" presetClass="entr" presetSubtype="0" fill="hold" nodeType="withEffect">
                                  <p:stCondLst>
                                    <p:cond delay="0"/>
                                  </p:stCondLst>
                                  <p:childTnLst>
                                    <p:set>
                                      <p:cBhvr>
                                        <p:cTn id="27" dur="1" fill="hold">
                                          <p:stCondLst>
                                            <p:cond delay="0"/>
                                          </p:stCondLst>
                                        </p:cTn>
                                        <p:tgtEl>
                                          <p:spTgt spid="151570"/>
                                        </p:tgtEl>
                                        <p:attrNameLst>
                                          <p:attrName>style.visibility</p:attrName>
                                        </p:attrNameLst>
                                      </p:cBhvr>
                                      <p:to>
                                        <p:strVal val="visible"/>
                                      </p:to>
                                    </p:set>
                                    <p:animEffect transition="in" filter="fade">
                                      <p:cBhvr>
                                        <p:cTn id="28" dur="500"/>
                                        <p:tgtEl>
                                          <p:spTgt spid="1515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1586"/>
                                        </p:tgtEl>
                                        <p:attrNameLst>
                                          <p:attrName>style.visibility</p:attrName>
                                        </p:attrNameLst>
                                      </p:cBhvr>
                                      <p:to>
                                        <p:strVal val="visible"/>
                                      </p:to>
                                    </p:set>
                                    <p:animEffect transition="in" filter="fade">
                                      <p:cBhvr>
                                        <p:cTn id="33" dur="500"/>
                                        <p:tgtEl>
                                          <p:spTgt spid="15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Group 53"/>
          <p:cNvGrpSpPr>
            <a:grpSpLocks/>
          </p:cNvGrpSpPr>
          <p:nvPr/>
        </p:nvGrpSpPr>
        <p:grpSpPr bwMode="auto">
          <a:xfrm>
            <a:off x="765162" y="1928618"/>
            <a:ext cx="6228484" cy="1421429"/>
            <a:chOff x="-78" y="272"/>
            <a:chExt cx="4821" cy="1206"/>
          </a:xfrm>
        </p:grpSpPr>
        <p:graphicFrame>
          <p:nvGraphicFramePr>
            <p:cNvPr id="116756" name="Object 12"/>
            <p:cNvGraphicFramePr>
              <a:graphicFrameLocks noChangeAspect="1"/>
            </p:cNvGraphicFramePr>
            <p:nvPr/>
          </p:nvGraphicFramePr>
          <p:xfrm>
            <a:off x="1145" y="275"/>
            <a:ext cx="3510" cy="264"/>
          </p:xfrm>
          <a:graphic>
            <a:graphicData uri="http://schemas.openxmlformats.org/presentationml/2006/ole">
              <mc:AlternateContent xmlns:mc="http://schemas.openxmlformats.org/markup-compatibility/2006">
                <mc:Choice xmlns:v="urn:schemas-microsoft-com:vml" Requires="v">
                  <p:oleObj spid="_x0000_s692510" name="公式" r:id="rId4" imgW="3162300" imgH="241300" progId="Equation.3">
                    <p:embed/>
                  </p:oleObj>
                </mc:Choice>
                <mc:Fallback>
                  <p:oleObj name="公式" r:id="rId4" imgW="31623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 y="275"/>
                          <a:ext cx="351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7" name="Object 10"/>
            <p:cNvGraphicFramePr>
              <a:graphicFrameLocks noChangeAspect="1"/>
            </p:cNvGraphicFramePr>
            <p:nvPr/>
          </p:nvGraphicFramePr>
          <p:xfrm>
            <a:off x="1130" y="584"/>
            <a:ext cx="3240" cy="264"/>
          </p:xfrm>
          <a:graphic>
            <a:graphicData uri="http://schemas.openxmlformats.org/presentationml/2006/ole">
              <mc:AlternateContent xmlns:mc="http://schemas.openxmlformats.org/markup-compatibility/2006">
                <mc:Choice xmlns:v="urn:schemas-microsoft-com:vml" Requires="v">
                  <p:oleObj spid="_x0000_s692511" name="公式" r:id="rId6" imgW="2857500" imgH="241300" progId="Equation.3">
                    <p:embed/>
                  </p:oleObj>
                </mc:Choice>
                <mc:Fallback>
                  <p:oleObj name="公式" r:id="rId6" imgW="28575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 y="584"/>
                          <a:ext cx="32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8" name="Object 8"/>
            <p:cNvGraphicFramePr>
              <a:graphicFrameLocks noChangeAspect="1"/>
            </p:cNvGraphicFramePr>
            <p:nvPr/>
          </p:nvGraphicFramePr>
          <p:xfrm>
            <a:off x="1137" y="908"/>
            <a:ext cx="3606" cy="285"/>
          </p:xfrm>
          <a:graphic>
            <a:graphicData uri="http://schemas.openxmlformats.org/presentationml/2006/ole">
              <mc:AlternateContent xmlns:mc="http://schemas.openxmlformats.org/markup-compatibility/2006">
                <mc:Choice xmlns:v="urn:schemas-microsoft-com:vml" Requires="v">
                  <p:oleObj spid="_x0000_s692512" name="公式" r:id="rId8" imgW="3251200" imgH="254000" progId="Equation.3">
                    <p:embed/>
                  </p:oleObj>
                </mc:Choice>
                <mc:Fallback>
                  <p:oleObj name="公式" r:id="rId8" imgW="3251200" imgH="254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7" y="908"/>
                          <a:ext cx="360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9" name="Object 6"/>
            <p:cNvGraphicFramePr>
              <a:graphicFrameLocks noChangeAspect="1"/>
            </p:cNvGraphicFramePr>
            <p:nvPr/>
          </p:nvGraphicFramePr>
          <p:xfrm>
            <a:off x="1146" y="1214"/>
            <a:ext cx="3240" cy="264"/>
          </p:xfrm>
          <a:graphic>
            <a:graphicData uri="http://schemas.openxmlformats.org/presentationml/2006/ole">
              <mc:AlternateContent xmlns:mc="http://schemas.openxmlformats.org/markup-compatibility/2006">
                <mc:Choice xmlns:v="urn:schemas-microsoft-com:vml" Requires="v">
                  <p:oleObj spid="_x0000_s692513" name="公式" r:id="rId10" imgW="2921000" imgH="241300" progId="Equation.3">
                    <p:embed/>
                  </p:oleObj>
                </mc:Choice>
                <mc:Fallback>
                  <p:oleObj name="公式" r:id="rId10" imgW="29210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 y="1214"/>
                          <a:ext cx="32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60" name="Rectangle 13"/>
            <p:cNvSpPr>
              <a:spLocks noChangeArrowheads="1"/>
            </p:cNvSpPr>
            <p:nvPr/>
          </p:nvSpPr>
          <p:spPr bwMode="auto">
            <a:xfrm>
              <a:off x="-78" y="272"/>
              <a:ext cx="108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第二轮迭代：</a:t>
              </a:r>
            </a:p>
          </p:txBody>
        </p:sp>
      </p:grpSp>
      <p:grpSp>
        <p:nvGrpSpPr>
          <p:cNvPr id="152630" name="Group 54"/>
          <p:cNvGrpSpPr>
            <a:grpSpLocks/>
          </p:cNvGrpSpPr>
          <p:nvPr/>
        </p:nvGrpSpPr>
        <p:grpSpPr bwMode="auto">
          <a:xfrm>
            <a:off x="2339752" y="3429000"/>
            <a:ext cx="4642073" cy="1321618"/>
            <a:chOff x="1450" y="1645"/>
            <a:chExt cx="3749" cy="1197"/>
          </a:xfrm>
        </p:grpSpPr>
        <p:graphicFrame>
          <p:nvGraphicFramePr>
            <p:cNvPr id="116752" name="Object 28"/>
            <p:cNvGraphicFramePr>
              <a:graphicFrameLocks noChangeAspect="1"/>
            </p:cNvGraphicFramePr>
            <p:nvPr/>
          </p:nvGraphicFramePr>
          <p:xfrm>
            <a:off x="1450" y="1645"/>
            <a:ext cx="3749" cy="276"/>
          </p:xfrm>
          <a:graphic>
            <a:graphicData uri="http://schemas.openxmlformats.org/presentationml/2006/ole">
              <mc:AlternateContent xmlns:mc="http://schemas.openxmlformats.org/markup-compatibility/2006">
                <mc:Choice xmlns:v="urn:schemas-microsoft-com:vml" Requires="v">
                  <p:oleObj spid="_x0000_s692514" name="公式" r:id="rId12" imgW="3263900" imgH="241300" progId="Equation.3">
                    <p:embed/>
                  </p:oleObj>
                </mc:Choice>
                <mc:Fallback>
                  <p:oleObj name="公式" r:id="rId12" imgW="3263900" imgH="241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50" y="1645"/>
                          <a:ext cx="3749"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3" name="Object 26"/>
            <p:cNvGraphicFramePr>
              <a:graphicFrameLocks noChangeAspect="1"/>
            </p:cNvGraphicFramePr>
            <p:nvPr/>
          </p:nvGraphicFramePr>
          <p:xfrm>
            <a:off x="1476" y="1970"/>
            <a:ext cx="3082" cy="265"/>
          </p:xfrm>
          <a:graphic>
            <a:graphicData uri="http://schemas.openxmlformats.org/presentationml/2006/ole">
              <mc:AlternateContent xmlns:mc="http://schemas.openxmlformats.org/markup-compatibility/2006">
                <mc:Choice xmlns:v="urn:schemas-microsoft-com:vml" Requires="v">
                  <p:oleObj spid="_x0000_s692515" name="公式" r:id="rId14" imgW="2438400" imgH="228600" progId="Equation.3">
                    <p:embed/>
                  </p:oleObj>
                </mc:Choice>
                <mc:Fallback>
                  <p:oleObj name="公式" r:id="rId14" imgW="24384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970"/>
                          <a:ext cx="308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4" name="Object 24"/>
            <p:cNvGraphicFramePr>
              <a:graphicFrameLocks noChangeAspect="1"/>
            </p:cNvGraphicFramePr>
            <p:nvPr/>
          </p:nvGraphicFramePr>
          <p:xfrm>
            <a:off x="1487" y="2280"/>
            <a:ext cx="2609" cy="275"/>
          </p:xfrm>
          <a:graphic>
            <a:graphicData uri="http://schemas.openxmlformats.org/presentationml/2006/ole">
              <mc:AlternateContent xmlns:mc="http://schemas.openxmlformats.org/markup-compatibility/2006">
                <mc:Choice xmlns:v="urn:schemas-microsoft-com:vml" Requires="v">
                  <p:oleObj spid="_x0000_s692516" name="公式" r:id="rId16" imgW="2413000" imgH="241300" progId="Equation.3">
                    <p:embed/>
                  </p:oleObj>
                </mc:Choice>
                <mc:Fallback>
                  <p:oleObj name="公式" r:id="rId16" imgW="2413000" imgH="2413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87" y="2280"/>
                          <a:ext cx="26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5" name="Object 22"/>
            <p:cNvGraphicFramePr>
              <a:graphicFrameLocks noChangeAspect="1"/>
            </p:cNvGraphicFramePr>
            <p:nvPr/>
          </p:nvGraphicFramePr>
          <p:xfrm>
            <a:off x="1478" y="2578"/>
            <a:ext cx="2613" cy="264"/>
          </p:xfrm>
          <a:graphic>
            <a:graphicData uri="http://schemas.openxmlformats.org/presentationml/2006/ole">
              <mc:AlternateContent xmlns:mc="http://schemas.openxmlformats.org/markup-compatibility/2006">
                <mc:Choice xmlns:v="urn:schemas-microsoft-com:vml" Requires="v">
                  <p:oleObj spid="_x0000_s692517" name="公式" r:id="rId18" imgW="2425700" imgH="228600" progId="Equation.3">
                    <p:embed/>
                  </p:oleObj>
                </mc:Choice>
                <mc:Fallback>
                  <p:oleObj name="公式" r:id="rId18" imgW="24257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78" y="2578"/>
                          <a:ext cx="261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2605" name="Rectangle 29"/>
          <p:cNvSpPr>
            <a:spLocks noChangeArrowheads="1"/>
          </p:cNvSpPr>
          <p:nvPr/>
        </p:nvSpPr>
        <p:spPr bwMode="auto">
          <a:xfrm>
            <a:off x="709067" y="3364294"/>
            <a:ext cx="17235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第三轮迭代：</a:t>
            </a:r>
          </a:p>
        </p:txBody>
      </p:sp>
      <p:grpSp>
        <p:nvGrpSpPr>
          <p:cNvPr id="152631" name="Group 55"/>
          <p:cNvGrpSpPr>
            <a:grpSpLocks/>
          </p:cNvGrpSpPr>
          <p:nvPr/>
        </p:nvGrpSpPr>
        <p:grpSpPr bwMode="auto">
          <a:xfrm>
            <a:off x="2264724" y="4907364"/>
            <a:ext cx="3456901" cy="1331813"/>
            <a:chOff x="1461" y="2986"/>
            <a:chExt cx="2900" cy="1094"/>
          </a:xfrm>
        </p:grpSpPr>
        <p:graphicFrame>
          <p:nvGraphicFramePr>
            <p:cNvPr id="116748" name="Object 43"/>
            <p:cNvGraphicFramePr>
              <a:graphicFrameLocks noChangeAspect="1"/>
            </p:cNvGraphicFramePr>
            <p:nvPr/>
          </p:nvGraphicFramePr>
          <p:xfrm>
            <a:off x="1527" y="2986"/>
            <a:ext cx="2808" cy="248"/>
          </p:xfrm>
          <a:graphic>
            <a:graphicData uri="http://schemas.openxmlformats.org/presentationml/2006/ole">
              <mc:AlternateContent xmlns:mc="http://schemas.openxmlformats.org/markup-compatibility/2006">
                <mc:Choice xmlns:v="urn:schemas-microsoft-com:vml" Requires="v">
                  <p:oleObj spid="_x0000_s692518" name="公式" r:id="rId20" imgW="2413000" imgH="228600" progId="Equation.3">
                    <p:embed/>
                  </p:oleObj>
                </mc:Choice>
                <mc:Fallback>
                  <p:oleObj name="公式" r:id="rId20" imgW="24130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7" y="2986"/>
                          <a:ext cx="28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9" name="Object 41"/>
            <p:cNvGraphicFramePr>
              <a:graphicFrameLocks noChangeAspect="1"/>
            </p:cNvGraphicFramePr>
            <p:nvPr/>
          </p:nvGraphicFramePr>
          <p:xfrm>
            <a:off x="1511" y="3275"/>
            <a:ext cx="2850" cy="248"/>
          </p:xfrm>
          <a:graphic>
            <a:graphicData uri="http://schemas.openxmlformats.org/presentationml/2006/ole">
              <mc:AlternateContent xmlns:mc="http://schemas.openxmlformats.org/markup-compatibility/2006">
                <mc:Choice xmlns:v="urn:schemas-microsoft-com:vml" Requires="v">
                  <p:oleObj spid="_x0000_s692519" name="公式" r:id="rId22" imgW="2451100" imgH="228600" progId="Equation.3">
                    <p:embed/>
                  </p:oleObj>
                </mc:Choice>
                <mc:Fallback>
                  <p:oleObj name="公式" r:id="rId22" imgW="24511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1" y="3275"/>
                          <a:ext cx="285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0" name="Object 39"/>
            <p:cNvGraphicFramePr>
              <a:graphicFrameLocks noChangeAspect="1"/>
            </p:cNvGraphicFramePr>
            <p:nvPr>
              <p:extLst>
                <p:ext uri="{D42A27DB-BD31-4B8C-83A1-F6EECF244321}">
                  <p14:modId xmlns:p14="http://schemas.microsoft.com/office/powerpoint/2010/main" val="2511223871"/>
                </p:ext>
              </p:extLst>
            </p:nvPr>
          </p:nvGraphicFramePr>
          <p:xfrm>
            <a:off x="1461" y="3548"/>
            <a:ext cx="2820" cy="259"/>
          </p:xfrm>
          <a:graphic>
            <a:graphicData uri="http://schemas.openxmlformats.org/presentationml/2006/ole">
              <mc:AlternateContent xmlns:mc="http://schemas.openxmlformats.org/markup-compatibility/2006">
                <mc:Choice xmlns:v="urn:schemas-microsoft-com:vml" Requires="v">
                  <p:oleObj spid="_x0000_s692520" name="公式" r:id="rId24" imgW="2425700" imgH="241300" progId="Equation.3">
                    <p:embed/>
                  </p:oleObj>
                </mc:Choice>
                <mc:Fallback>
                  <p:oleObj name="公式" r:id="rId24" imgW="2425700" imgH="2413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61" y="3548"/>
                          <a:ext cx="282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1" name="Object 37"/>
            <p:cNvGraphicFramePr>
              <a:graphicFrameLocks noChangeAspect="1"/>
            </p:cNvGraphicFramePr>
            <p:nvPr/>
          </p:nvGraphicFramePr>
          <p:xfrm>
            <a:off x="1517" y="3832"/>
            <a:ext cx="2836" cy="248"/>
          </p:xfrm>
          <a:graphic>
            <a:graphicData uri="http://schemas.openxmlformats.org/presentationml/2006/ole">
              <mc:AlternateContent xmlns:mc="http://schemas.openxmlformats.org/markup-compatibility/2006">
                <mc:Choice xmlns:v="urn:schemas-microsoft-com:vml" Requires="v">
                  <p:oleObj spid="_x0000_s692521" name="公式" r:id="rId26" imgW="2438400" imgH="228600" progId="Equation.3">
                    <p:embed/>
                  </p:oleObj>
                </mc:Choice>
                <mc:Fallback>
                  <p:oleObj name="公式" r:id="rId26" imgW="2438400" imgH="2286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17" y="3832"/>
                          <a:ext cx="28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2620" name="Rectangle 44"/>
          <p:cNvSpPr>
            <a:spLocks noChangeArrowheads="1"/>
          </p:cNvSpPr>
          <p:nvPr/>
        </p:nvSpPr>
        <p:spPr bwMode="auto">
          <a:xfrm>
            <a:off x="685800" y="4869160"/>
            <a:ext cx="19209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rPr>
              <a:t>第四轮迭代：</a:t>
            </a:r>
          </a:p>
        </p:txBody>
      </p:sp>
      <p:sp>
        <p:nvSpPr>
          <p:cNvPr id="25"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22</a:t>
            </a:fld>
            <a:endParaRPr lang="en-US" altLang="zh-CN" sz="2800" dirty="0">
              <a:solidFill>
                <a:schemeClr val="tx1"/>
              </a:solidFill>
            </a:endParaRPr>
          </a:p>
        </p:txBody>
      </p:sp>
      <p:sp>
        <p:nvSpPr>
          <p:cNvPr id="24"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6" name="TextBox 25"/>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826272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52630"/>
                                        </p:tgtEl>
                                        <p:attrNameLst>
                                          <p:attrName>style.visibility</p:attrName>
                                        </p:attrNameLst>
                                      </p:cBhvr>
                                      <p:to>
                                        <p:strVal val="visible"/>
                                      </p:to>
                                    </p:set>
                                    <p:animEffect transition="in" filter="fade">
                                      <p:cBhvr>
                                        <p:cTn id="7" dur="500"/>
                                        <p:tgtEl>
                                          <p:spTgt spid="1526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2605"/>
                                        </p:tgtEl>
                                        <p:attrNameLst>
                                          <p:attrName>style.visibility</p:attrName>
                                        </p:attrNameLst>
                                      </p:cBhvr>
                                      <p:to>
                                        <p:strVal val="visible"/>
                                      </p:to>
                                    </p:set>
                                    <p:animEffect transition="in" filter="fade">
                                      <p:cBhvr>
                                        <p:cTn id="10" dur="500"/>
                                        <p:tgtEl>
                                          <p:spTgt spid="152605"/>
                                        </p:tgtEl>
                                      </p:cBhvr>
                                    </p:animEffect>
                                  </p:childTnLst>
                                </p:cTn>
                              </p:par>
                              <p:par>
                                <p:cTn id="11" presetID="10" presetClass="entr" presetSubtype="0" fill="hold" nodeType="withEffect">
                                  <p:stCondLst>
                                    <p:cond delay="0"/>
                                  </p:stCondLst>
                                  <p:childTnLst>
                                    <p:set>
                                      <p:cBhvr>
                                        <p:cTn id="12" dur="1" fill="hold">
                                          <p:stCondLst>
                                            <p:cond delay="0"/>
                                          </p:stCondLst>
                                        </p:cTn>
                                        <p:tgtEl>
                                          <p:spTgt spid="152631"/>
                                        </p:tgtEl>
                                        <p:attrNameLst>
                                          <p:attrName>style.visibility</p:attrName>
                                        </p:attrNameLst>
                                      </p:cBhvr>
                                      <p:to>
                                        <p:strVal val="visible"/>
                                      </p:to>
                                    </p:set>
                                    <p:animEffect transition="in" filter="fade">
                                      <p:cBhvr>
                                        <p:cTn id="13" dur="500"/>
                                        <p:tgtEl>
                                          <p:spTgt spid="1526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2620"/>
                                        </p:tgtEl>
                                        <p:attrNameLst>
                                          <p:attrName>style.visibility</p:attrName>
                                        </p:attrNameLst>
                                      </p:cBhvr>
                                      <p:to>
                                        <p:strVal val="visible"/>
                                      </p:to>
                                    </p:set>
                                    <p:animEffect transition="in" filter="fade">
                                      <p:cBhvr>
                                        <p:cTn id="16" dur="500"/>
                                        <p:tgtEl>
                                          <p:spTgt spid="152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5" grpId="0"/>
      <p:bldP spid="1526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Object 5"/>
          <p:cNvGraphicFramePr>
            <a:graphicFrameLocks noChangeAspect="1"/>
          </p:cNvGraphicFramePr>
          <p:nvPr>
            <p:extLst>
              <p:ext uri="{D42A27DB-BD31-4B8C-83A1-F6EECF244321}">
                <p14:modId xmlns:p14="http://schemas.microsoft.com/office/powerpoint/2010/main" val="3987825769"/>
              </p:ext>
            </p:extLst>
          </p:nvPr>
        </p:nvGraphicFramePr>
        <p:xfrm>
          <a:off x="7131203" y="1860718"/>
          <a:ext cx="1392488" cy="400110"/>
        </p:xfrm>
        <a:graphic>
          <a:graphicData uri="http://schemas.openxmlformats.org/presentationml/2006/ole">
            <mc:AlternateContent xmlns:mc="http://schemas.openxmlformats.org/markup-compatibility/2006">
              <mc:Choice xmlns:v="urn:schemas-microsoft-com:vml" Requires="v">
                <p:oleObj spid="_x0000_s607962" name="公式" r:id="rId3" imgW="888614" imgH="241195" progId="Equation.3">
                  <p:embed/>
                </p:oleObj>
              </mc:Choice>
              <mc:Fallback>
                <p:oleObj name="公式" r:id="rId3" imgW="88861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203" y="1860718"/>
                        <a:ext cx="1392488" cy="400110"/>
                      </a:xfrm>
                      <a:prstGeom prst="rect">
                        <a:avLst/>
                      </a:prstGeom>
                      <a:noFill/>
                      <a:ln>
                        <a:noFill/>
                      </a:ln>
                    </p:spPr>
                  </p:pic>
                </p:oleObj>
              </mc:Fallback>
            </mc:AlternateContent>
          </a:graphicData>
        </a:graphic>
      </p:graphicFrame>
      <p:sp>
        <p:nvSpPr>
          <p:cNvPr id="117763" name="Rectangle 6"/>
          <p:cNvSpPr>
            <a:spLocks noChangeArrowheads="1"/>
          </p:cNvSpPr>
          <p:nvPr/>
        </p:nvSpPr>
        <p:spPr bwMode="auto">
          <a:xfrm>
            <a:off x="628666" y="1860718"/>
            <a:ext cx="672491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cs typeface="Times New Roman" pitchFamily="18" charset="0"/>
              </a:rPr>
              <a:t>（</a:t>
            </a:r>
            <a:r>
              <a:rPr lang="en-US" altLang="zh-CN" sz="2000" baseline="0" dirty="0">
                <a:solidFill>
                  <a:srgbClr val="000000"/>
                </a:solidFill>
                <a:cs typeface="Times New Roman" pitchFamily="18" charset="0"/>
              </a:rPr>
              <a:t>3</a:t>
            </a:r>
            <a:r>
              <a:rPr lang="zh-CN" altLang="en-US" sz="2000" baseline="0" dirty="0">
                <a:solidFill>
                  <a:srgbClr val="000000"/>
                </a:solidFill>
                <a:cs typeface="Times New Roman" pitchFamily="18" charset="0"/>
              </a:rPr>
              <a:t>）分析结果。该轮迭代的分类结果全部正确，故解向量</a:t>
            </a:r>
            <a:endParaRPr lang="zh-CN" altLang="en-US" sz="2000" baseline="0" dirty="0">
              <a:solidFill>
                <a:srgbClr val="000000"/>
              </a:solidFill>
            </a:endParaRPr>
          </a:p>
        </p:txBody>
      </p:sp>
      <p:graphicFrame>
        <p:nvGraphicFramePr>
          <p:cNvPr id="153604" name="Object 4"/>
          <p:cNvGraphicFramePr>
            <a:graphicFrameLocks noChangeAspect="1"/>
          </p:cNvGraphicFramePr>
          <p:nvPr>
            <p:extLst>
              <p:ext uri="{D42A27DB-BD31-4B8C-83A1-F6EECF244321}">
                <p14:modId xmlns:p14="http://schemas.microsoft.com/office/powerpoint/2010/main" val="1760257467"/>
              </p:ext>
            </p:extLst>
          </p:nvPr>
        </p:nvGraphicFramePr>
        <p:xfrm>
          <a:off x="3010891" y="2277120"/>
          <a:ext cx="1911350" cy="431800"/>
        </p:xfrm>
        <a:graphic>
          <a:graphicData uri="http://schemas.openxmlformats.org/presentationml/2006/ole">
            <mc:AlternateContent xmlns:mc="http://schemas.openxmlformats.org/markup-compatibility/2006">
              <mc:Choice xmlns:v="urn:schemas-microsoft-com:vml" Requires="v">
                <p:oleObj spid="_x0000_s607963" name="Equation" r:id="rId5" imgW="964781" imgH="215806" progId="Equation.3">
                  <p:embed/>
                </p:oleObj>
              </mc:Choice>
              <mc:Fallback>
                <p:oleObj name="Equation" r:id="rId5" imgW="964781"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891" y="2277120"/>
                        <a:ext cx="1911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5" name="Rectangle 7"/>
          <p:cNvSpPr>
            <a:spLocks noChangeArrowheads="1"/>
          </p:cNvSpPr>
          <p:nvPr/>
        </p:nvSpPr>
        <p:spPr bwMode="auto">
          <a:xfrm>
            <a:off x="628666" y="2276872"/>
            <a:ext cx="24929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cs typeface="Times New Roman" pitchFamily="18" charset="0"/>
              </a:rPr>
              <a:t>相应的判别函数为：</a:t>
            </a:r>
            <a:endParaRPr lang="zh-CN" altLang="en-US" sz="2000" baseline="0" dirty="0">
              <a:solidFill>
                <a:srgbClr val="000000"/>
              </a:solidFill>
            </a:endParaRPr>
          </a:p>
        </p:txBody>
      </p:sp>
      <p:sp>
        <p:nvSpPr>
          <p:cNvPr id="153609" name="Rectangle 9"/>
          <p:cNvSpPr>
            <a:spLocks noChangeArrowheads="1"/>
          </p:cNvSpPr>
          <p:nvPr/>
        </p:nvSpPr>
        <p:spPr bwMode="auto">
          <a:xfrm>
            <a:off x="5220072" y="4505045"/>
            <a:ext cx="3573463" cy="1207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FF0000"/>
                </a:solidFill>
                <a:latin typeface="Times New Roman" pitchFamily="18" charset="0"/>
              </a:rPr>
              <a:t>重要：当</a:t>
            </a:r>
            <a:r>
              <a:rPr lang="en-US" altLang="zh-CN" sz="2000" i="1" baseline="0" dirty="0">
                <a:solidFill>
                  <a:srgbClr val="FF0000"/>
                </a:solidFill>
                <a:latin typeface="Times New Roman" pitchFamily="18" charset="0"/>
              </a:rPr>
              <a:t>c</a:t>
            </a:r>
            <a:r>
              <a:rPr lang="zh-CN" altLang="en-US" sz="2000" baseline="0" dirty="0">
                <a:solidFill>
                  <a:srgbClr val="FF0000"/>
                </a:solidFill>
                <a:latin typeface="Times New Roman" pitchFamily="18" charset="0"/>
              </a:rPr>
              <a:t>、</a:t>
            </a:r>
            <a:r>
              <a:rPr lang="en-US" altLang="zh-CN" sz="2000" b="1" i="1" baseline="0" dirty="0">
                <a:solidFill>
                  <a:srgbClr val="FF0000"/>
                </a:solidFill>
                <a:latin typeface="Times New Roman" pitchFamily="18" charset="0"/>
              </a:rPr>
              <a:t>W</a:t>
            </a:r>
            <a:r>
              <a:rPr lang="en-US" altLang="zh-CN" sz="2000" baseline="0" dirty="0">
                <a:solidFill>
                  <a:srgbClr val="FF0000"/>
                </a:solidFill>
                <a:latin typeface="Times New Roman" pitchFamily="18" charset="0"/>
              </a:rPr>
              <a:t>(1)</a:t>
            </a:r>
            <a:r>
              <a:rPr lang="zh-CN" altLang="en-US" sz="2000" baseline="0" dirty="0">
                <a:solidFill>
                  <a:srgbClr val="FF0000"/>
                </a:solidFill>
                <a:latin typeface="Times New Roman" pitchFamily="18" charset="0"/>
              </a:rPr>
              <a:t>取其他值时，结果可能不一样，所以感知器算法的解不是单值的。</a:t>
            </a:r>
          </a:p>
        </p:txBody>
      </p:sp>
      <p:sp>
        <p:nvSpPr>
          <p:cNvPr id="153614" name="Rectangle 14"/>
          <p:cNvSpPr>
            <a:spLocks noChangeArrowheads="1"/>
          </p:cNvSpPr>
          <p:nvPr/>
        </p:nvSpPr>
        <p:spPr bwMode="auto">
          <a:xfrm>
            <a:off x="4211960" y="3717032"/>
            <a:ext cx="4456113"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25000"/>
              </a:lnSpc>
            </a:pPr>
            <a:r>
              <a:rPr lang="zh-CN" altLang="en-US" sz="2000" baseline="0" dirty="0">
                <a:solidFill>
                  <a:srgbClr val="000000"/>
                </a:solidFill>
                <a:latin typeface="Times New Roman" pitchFamily="18" charset="0"/>
              </a:rPr>
              <a:t>判别界面</a:t>
            </a:r>
            <a:r>
              <a:rPr lang="en-US" altLang="zh-CN" sz="2000" i="1" baseline="0" dirty="0">
                <a:solidFill>
                  <a:srgbClr val="000000"/>
                </a:solidFill>
                <a:latin typeface="Times New Roman" pitchFamily="18" charset="0"/>
              </a:rPr>
              <a:t>d</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)=0</a:t>
            </a:r>
            <a:r>
              <a:rPr lang="zh-CN" altLang="en-US" sz="2000" baseline="0" dirty="0">
                <a:solidFill>
                  <a:srgbClr val="000000"/>
                </a:solidFill>
                <a:latin typeface="Times New Roman" pitchFamily="18" charset="0"/>
              </a:rPr>
              <a:t>如图示。</a:t>
            </a:r>
          </a:p>
        </p:txBody>
      </p:sp>
      <p:pic>
        <p:nvPicPr>
          <p:cNvPr id="153616"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889" y="2708920"/>
            <a:ext cx="4151698" cy="364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23</a:t>
            </a:fld>
            <a:endParaRPr lang="en-US" altLang="zh-CN" sz="2800" dirty="0">
              <a:solidFill>
                <a:schemeClr val="tx1"/>
              </a:solidFill>
            </a:endParaRPr>
          </a:p>
        </p:txBody>
      </p:sp>
      <p:sp>
        <p:nvSpPr>
          <p:cNvPr id="11"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2" name="TextBox 11"/>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1194791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fade">
                                      <p:cBhvr>
                                        <p:cTn id="7" dur="500"/>
                                        <p:tgtEl>
                                          <p:spTgt spid="153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14"/>
                                        </p:tgtEl>
                                        <p:attrNameLst>
                                          <p:attrName>style.visibility</p:attrName>
                                        </p:attrNameLst>
                                      </p:cBhvr>
                                      <p:to>
                                        <p:strVal val="visible"/>
                                      </p:to>
                                    </p:set>
                                    <p:animEffect transition="in" filter="fade">
                                      <p:cBhvr>
                                        <p:cTn id="12" dur="500"/>
                                        <p:tgtEl>
                                          <p:spTgt spid="153614"/>
                                        </p:tgtEl>
                                      </p:cBhvr>
                                    </p:animEffect>
                                  </p:childTnLst>
                                </p:cTn>
                              </p:par>
                              <p:par>
                                <p:cTn id="13" presetID="10" presetClass="entr" presetSubtype="0" fill="hold" nodeType="withEffect">
                                  <p:stCondLst>
                                    <p:cond delay="0"/>
                                  </p:stCondLst>
                                  <p:childTnLst>
                                    <p:set>
                                      <p:cBhvr>
                                        <p:cTn id="14" dur="1" fill="hold">
                                          <p:stCondLst>
                                            <p:cond delay="0"/>
                                          </p:stCondLst>
                                        </p:cTn>
                                        <p:tgtEl>
                                          <p:spTgt spid="153616"/>
                                        </p:tgtEl>
                                        <p:attrNameLst>
                                          <p:attrName>style.visibility</p:attrName>
                                        </p:attrNameLst>
                                      </p:cBhvr>
                                      <p:to>
                                        <p:strVal val="visible"/>
                                      </p:to>
                                    </p:set>
                                    <p:animEffect transition="in" filter="fade">
                                      <p:cBhvr>
                                        <p:cTn id="15" dur="500"/>
                                        <p:tgtEl>
                                          <p:spTgt spid="1536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3609"/>
                                        </p:tgtEl>
                                        <p:attrNameLst>
                                          <p:attrName>style.visibility</p:attrName>
                                        </p:attrNameLst>
                                      </p:cBhvr>
                                      <p:to>
                                        <p:strVal val="visible"/>
                                      </p:to>
                                    </p:set>
                                    <p:animEffect transition="in" filter="fade">
                                      <p:cBhvr>
                                        <p:cTn id="20" dur="500"/>
                                        <p:tgtEl>
                                          <p:spTgt spid="15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9" grpId="0"/>
      <p:bldP spid="1536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65" name="Rectangle 137"/>
          <p:cNvSpPr>
            <a:spLocks noChangeArrowheads="1"/>
          </p:cNvSpPr>
          <p:nvPr/>
        </p:nvSpPr>
        <p:spPr bwMode="auto">
          <a:xfrm>
            <a:off x="360053" y="1798236"/>
            <a:ext cx="8202613"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1" baseline="0" dirty="0">
                <a:solidFill>
                  <a:srgbClr val="000000"/>
                </a:solidFill>
                <a:latin typeface="Times New Roman" pitchFamily="18" charset="0"/>
              </a:rPr>
              <a:t>例</a:t>
            </a:r>
            <a:r>
              <a:rPr lang="en-US" altLang="zh-CN" sz="2000" b="1" baseline="0" dirty="0">
                <a:solidFill>
                  <a:srgbClr val="000000"/>
                </a:solidFill>
                <a:latin typeface="Times New Roman" pitchFamily="18" charset="0"/>
              </a:rPr>
              <a:t>3.8    </a:t>
            </a:r>
            <a:r>
              <a:rPr lang="zh-CN" altLang="en-US" sz="2000" baseline="0" dirty="0">
                <a:solidFill>
                  <a:srgbClr val="000000"/>
                </a:solidFill>
                <a:latin typeface="Times New Roman" pitchFamily="18" charset="0"/>
              </a:rPr>
              <a:t>已知两类训练样本</a:t>
            </a:r>
          </a:p>
        </p:txBody>
      </p:sp>
      <p:sp>
        <p:nvSpPr>
          <p:cNvPr id="150702" name="Rectangle 174"/>
          <p:cNvSpPr>
            <a:spLocks noChangeArrowheads="1"/>
          </p:cNvSpPr>
          <p:nvPr/>
        </p:nvSpPr>
        <p:spPr bwMode="auto">
          <a:xfrm>
            <a:off x="447234" y="3599885"/>
            <a:ext cx="7780337"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rPr>
              <a:t>解</a:t>
            </a:r>
            <a:r>
              <a:rPr lang="zh-CN" altLang="en-US" sz="2000" dirty="0">
                <a:solidFill>
                  <a:srgbClr val="000000"/>
                </a:solidFill>
                <a:sym typeface="Wingdings" panose="05000000000000000000" pitchFamily="2" charset="2"/>
              </a:rPr>
              <a:t>：（</a:t>
            </a:r>
            <a:r>
              <a:rPr lang="en-US" altLang="zh-CN" sz="2000" dirty="0">
                <a:solidFill>
                  <a:srgbClr val="000000"/>
                </a:solidFill>
                <a:sym typeface="Wingdings" panose="05000000000000000000" pitchFamily="2" charset="2"/>
              </a:rPr>
              <a:t>1</a:t>
            </a:r>
            <a:r>
              <a:rPr lang="zh-CN" altLang="en-US" sz="2000" dirty="0">
                <a:solidFill>
                  <a:srgbClr val="000000"/>
                </a:solidFill>
                <a:sym typeface="Wingdings" panose="05000000000000000000" pitchFamily="2" charset="2"/>
              </a:rPr>
              <a:t>）初始化。</a:t>
            </a:r>
            <a:r>
              <a:rPr lang="zh-CN" altLang="en-US" sz="2000" baseline="0" dirty="0">
                <a:solidFill>
                  <a:srgbClr val="000000"/>
                </a:solidFill>
              </a:rPr>
              <a:t>所有样本写成增广向量形式；进行规范化处理，属于</a:t>
            </a:r>
            <a:r>
              <a:rPr lang="el-GR" altLang="zh-CN" sz="2000" i="1" baseline="0" dirty="0">
                <a:solidFill>
                  <a:srgbClr val="000000"/>
                </a:solidFill>
                <a:cs typeface="Arial" charset="0"/>
              </a:rPr>
              <a:t>ω</a:t>
            </a:r>
            <a:r>
              <a:rPr lang="el-GR" altLang="zh-CN" sz="2000" baseline="-25000" dirty="0">
                <a:solidFill>
                  <a:srgbClr val="000000"/>
                </a:solidFill>
                <a:cs typeface="Arial" charset="0"/>
              </a:rPr>
              <a:t>2</a:t>
            </a:r>
            <a:r>
              <a:rPr lang="zh-CN" altLang="en-US" sz="2000" baseline="0" dirty="0">
                <a:solidFill>
                  <a:srgbClr val="000000"/>
                </a:solidFill>
              </a:rPr>
              <a:t>的样本乘以</a:t>
            </a:r>
            <a:r>
              <a:rPr lang="en-US" altLang="zh-CN" sz="2000" baseline="0" dirty="0">
                <a:solidFill>
                  <a:srgbClr val="000000"/>
                </a:solidFill>
              </a:rPr>
              <a:t>(</a:t>
            </a:r>
            <a:r>
              <a:rPr lang="en-US" altLang="en-US" sz="2000" baseline="0" dirty="0">
                <a:solidFill>
                  <a:srgbClr val="000000"/>
                </a:solidFill>
              </a:rPr>
              <a:t>－</a:t>
            </a:r>
            <a:r>
              <a:rPr lang="en-US" altLang="zh-CN" sz="2000" baseline="0" dirty="0">
                <a:solidFill>
                  <a:srgbClr val="000000"/>
                </a:solidFill>
              </a:rPr>
              <a:t>1)</a:t>
            </a:r>
            <a:r>
              <a:rPr lang="zh-CN" altLang="en-US" sz="2000" baseline="0" dirty="0">
                <a:solidFill>
                  <a:srgbClr val="000000"/>
                </a:solidFill>
              </a:rPr>
              <a:t>。</a:t>
            </a:r>
          </a:p>
        </p:txBody>
      </p:sp>
      <p:grpSp>
        <p:nvGrpSpPr>
          <p:cNvPr id="150737" name="Group 209"/>
          <p:cNvGrpSpPr>
            <a:grpSpLocks/>
          </p:cNvGrpSpPr>
          <p:nvPr/>
        </p:nvGrpSpPr>
        <p:grpSpPr bwMode="auto">
          <a:xfrm>
            <a:off x="716023" y="4483363"/>
            <a:ext cx="6880313" cy="385797"/>
            <a:chOff x="506" y="3763"/>
            <a:chExt cx="4623" cy="319"/>
          </a:xfrm>
        </p:grpSpPr>
        <p:graphicFrame>
          <p:nvGraphicFramePr>
            <p:cNvPr id="114707" name="Object 177"/>
            <p:cNvGraphicFramePr>
              <a:graphicFrameLocks noChangeAspect="1"/>
            </p:cNvGraphicFramePr>
            <p:nvPr/>
          </p:nvGraphicFramePr>
          <p:xfrm>
            <a:off x="506" y="3763"/>
            <a:ext cx="885" cy="284"/>
          </p:xfrm>
          <a:graphic>
            <a:graphicData uri="http://schemas.openxmlformats.org/presentationml/2006/ole">
              <mc:AlternateContent xmlns:mc="http://schemas.openxmlformats.org/markup-compatibility/2006">
                <mc:Choice xmlns:v="urn:schemas-microsoft-com:vml" Requires="v">
                  <p:oleObj spid="_x0000_s681668" name="公式" r:id="rId4" imgW="787400" imgH="241300" progId="Equation.3">
                    <p:embed/>
                  </p:oleObj>
                </mc:Choice>
                <mc:Fallback>
                  <p:oleObj name="公式" r:id="rId4" imgW="7874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 y="3763"/>
                          <a:ext cx="8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8" name="Object 178"/>
            <p:cNvGraphicFramePr>
              <a:graphicFrameLocks noChangeAspect="1"/>
            </p:cNvGraphicFramePr>
            <p:nvPr/>
          </p:nvGraphicFramePr>
          <p:xfrm>
            <a:off x="1621" y="3766"/>
            <a:ext cx="860" cy="282"/>
          </p:xfrm>
          <a:graphic>
            <a:graphicData uri="http://schemas.openxmlformats.org/presentationml/2006/ole">
              <mc:AlternateContent xmlns:mc="http://schemas.openxmlformats.org/markup-compatibility/2006">
                <mc:Choice xmlns:v="urn:schemas-microsoft-com:vml" Requires="v">
                  <p:oleObj spid="_x0000_s681669" name="公式" r:id="rId6" imgW="774364" imgH="241195" progId="Equation.3">
                    <p:embed/>
                  </p:oleObj>
                </mc:Choice>
                <mc:Fallback>
                  <p:oleObj name="公式" r:id="rId6" imgW="774364"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1" y="3766"/>
                          <a:ext cx="86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9" name="Object 179"/>
            <p:cNvGraphicFramePr>
              <a:graphicFrameLocks noChangeAspect="1"/>
            </p:cNvGraphicFramePr>
            <p:nvPr/>
          </p:nvGraphicFramePr>
          <p:xfrm>
            <a:off x="2702" y="3777"/>
            <a:ext cx="1070" cy="305"/>
          </p:xfrm>
          <a:graphic>
            <a:graphicData uri="http://schemas.openxmlformats.org/presentationml/2006/ole">
              <mc:AlternateContent xmlns:mc="http://schemas.openxmlformats.org/markup-compatibility/2006">
                <mc:Choice xmlns:v="urn:schemas-microsoft-com:vml" Requires="v">
                  <p:oleObj spid="_x0000_s681670" name="公式" r:id="rId8" imgW="977476" imgH="253890" progId="Equation.3">
                    <p:embed/>
                  </p:oleObj>
                </mc:Choice>
                <mc:Fallback>
                  <p:oleObj name="公式" r:id="rId8" imgW="977476"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2" y="3777"/>
                          <a:ext cx="107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0" name="Object 180"/>
            <p:cNvGraphicFramePr>
              <a:graphicFrameLocks noChangeAspect="1"/>
            </p:cNvGraphicFramePr>
            <p:nvPr/>
          </p:nvGraphicFramePr>
          <p:xfrm>
            <a:off x="4024" y="3774"/>
            <a:ext cx="1105" cy="282"/>
          </p:xfrm>
          <a:graphic>
            <a:graphicData uri="http://schemas.openxmlformats.org/presentationml/2006/ole">
              <mc:AlternateContent xmlns:mc="http://schemas.openxmlformats.org/markup-compatibility/2006">
                <mc:Choice xmlns:v="urn:schemas-microsoft-com:vml" Requires="v">
                  <p:oleObj spid="_x0000_s681671" name="公式" r:id="rId10" imgW="1054100" imgH="241300" progId="Equation.3">
                    <p:embed/>
                  </p:oleObj>
                </mc:Choice>
                <mc:Fallback>
                  <p:oleObj name="公式" r:id="rId10" imgW="10541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4" y="3774"/>
                          <a:ext cx="110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0710" name="Rectangle 182"/>
          <p:cNvSpPr>
            <a:spLocks noChangeArrowheads="1"/>
          </p:cNvSpPr>
          <p:nvPr/>
        </p:nvSpPr>
        <p:spPr bwMode="auto">
          <a:xfrm>
            <a:off x="-504825" y="3140968"/>
            <a:ext cx="922020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25000"/>
              </a:lnSpc>
            </a:pPr>
            <a:r>
              <a:rPr lang="zh-CN" altLang="en-US" sz="2000" baseline="0" dirty="0">
                <a:solidFill>
                  <a:srgbClr val="000000"/>
                </a:solidFill>
                <a:latin typeface="Times New Roman" pitchFamily="18" charset="0"/>
              </a:rPr>
              <a:t>用感知器算法求出将模式分为两类的权向量解和判别函数。 </a:t>
            </a:r>
          </a:p>
        </p:txBody>
      </p:sp>
      <p:sp>
        <p:nvSpPr>
          <p:cNvPr id="114697" name="Rectangle 189"/>
          <p:cNvSpPr>
            <a:spLocks noChangeArrowheads="1"/>
          </p:cNvSpPr>
          <p:nvPr/>
        </p:nvSpPr>
        <p:spPr bwMode="auto">
          <a:xfrm>
            <a:off x="0" y="20367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grpSp>
        <p:nvGrpSpPr>
          <p:cNvPr id="150738" name="Group 210"/>
          <p:cNvGrpSpPr>
            <a:grpSpLocks/>
          </p:cNvGrpSpPr>
          <p:nvPr/>
        </p:nvGrpSpPr>
        <p:grpSpPr bwMode="auto">
          <a:xfrm>
            <a:off x="2364581" y="2310584"/>
            <a:ext cx="3359547" cy="758376"/>
            <a:chOff x="1592" y="2142"/>
            <a:chExt cx="2488" cy="669"/>
          </a:xfrm>
        </p:grpSpPr>
        <p:graphicFrame>
          <p:nvGraphicFramePr>
            <p:cNvPr id="114701" name="Object 202"/>
            <p:cNvGraphicFramePr>
              <a:graphicFrameLocks noChangeAspect="1"/>
            </p:cNvGraphicFramePr>
            <p:nvPr/>
          </p:nvGraphicFramePr>
          <p:xfrm>
            <a:off x="1600" y="2142"/>
            <a:ext cx="365" cy="281"/>
          </p:xfrm>
          <a:graphic>
            <a:graphicData uri="http://schemas.openxmlformats.org/presentationml/2006/ole">
              <mc:AlternateContent xmlns:mc="http://schemas.openxmlformats.org/markup-compatibility/2006">
                <mc:Choice xmlns:v="urn:schemas-microsoft-com:vml" Requires="v">
                  <p:oleObj spid="_x0000_s681672" name="公式" r:id="rId12" imgW="253780" imgH="215713" progId="Equation.3">
                    <p:embed/>
                  </p:oleObj>
                </mc:Choice>
                <mc:Fallback>
                  <p:oleObj name="公式" r:id="rId12" imgW="253780"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0" y="2142"/>
                          <a:ext cx="36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2" name="Object 203"/>
            <p:cNvGraphicFramePr>
              <a:graphicFrameLocks noChangeAspect="1"/>
            </p:cNvGraphicFramePr>
            <p:nvPr/>
          </p:nvGraphicFramePr>
          <p:xfrm>
            <a:off x="2019" y="2156"/>
            <a:ext cx="885" cy="304"/>
          </p:xfrm>
          <a:graphic>
            <a:graphicData uri="http://schemas.openxmlformats.org/presentationml/2006/ole">
              <mc:AlternateContent xmlns:mc="http://schemas.openxmlformats.org/markup-compatibility/2006">
                <mc:Choice xmlns:v="urn:schemas-microsoft-com:vml" Requires="v">
                  <p:oleObj spid="_x0000_s681673" name="公式" r:id="rId14" imgW="863225" imgH="241195" progId="Equation.3">
                    <p:embed/>
                  </p:oleObj>
                </mc:Choice>
                <mc:Fallback>
                  <p:oleObj name="公式" r:id="rId14" imgW="863225" imgH="24119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19" y="2156"/>
                          <a:ext cx="88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3" name="Object 204"/>
            <p:cNvGraphicFramePr>
              <a:graphicFrameLocks noChangeAspect="1"/>
            </p:cNvGraphicFramePr>
            <p:nvPr/>
          </p:nvGraphicFramePr>
          <p:xfrm>
            <a:off x="1592" y="2504"/>
            <a:ext cx="389" cy="281"/>
          </p:xfrm>
          <a:graphic>
            <a:graphicData uri="http://schemas.openxmlformats.org/presentationml/2006/ole">
              <mc:AlternateContent xmlns:mc="http://schemas.openxmlformats.org/markup-compatibility/2006">
                <mc:Choice xmlns:v="urn:schemas-microsoft-com:vml" Requires="v">
                  <p:oleObj spid="_x0000_s681674" name="公式" r:id="rId16" imgW="279279" imgH="215806" progId="Equation.3">
                    <p:embed/>
                  </p:oleObj>
                </mc:Choice>
                <mc:Fallback>
                  <p:oleObj name="公式" r:id="rId16" imgW="279279" imgH="21580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92" y="2504"/>
                          <a:ext cx="38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4" name="Object 205"/>
            <p:cNvGraphicFramePr>
              <a:graphicFrameLocks noChangeAspect="1"/>
            </p:cNvGraphicFramePr>
            <p:nvPr/>
          </p:nvGraphicFramePr>
          <p:xfrm>
            <a:off x="3211" y="2150"/>
            <a:ext cx="868" cy="304"/>
          </p:xfrm>
          <a:graphic>
            <a:graphicData uri="http://schemas.openxmlformats.org/presentationml/2006/ole">
              <mc:AlternateContent xmlns:mc="http://schemas.openxmlformats.org/markup-compatibility/2006">
                <mc:Choice xmlns:v="urn:schemas-microsoft-com:vml" Requires="v">
                  <p:oleObj spid="_x0000_s681675" name="公式" r:id="rId18" imgW="850531" imgH="241195" progId="Equation.3">
                    <p:embed/>
                  </p:oleObj>
                </mc:Choice>
                <mc:Fallback>
                  <p:oleObj name="公式" r:id="rId18" imgW="850531" imgH="24119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1" y="2150"/>
                          <a:ext cx="86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5" name="Object 206"/>
            <p:cNvGraphicFramePr>
              <a:graphicFrameLocks noChangeAspect="1"/>
            </p:cNvGraphicFramePr>
            <p:nvPr/>
          </p:nvGraphicFramePr>
          <p:xfrm>
            <a:off x="2018" y="2491"/>
            <a:ext cx="859" cy="320"/>
          </p:xfrm>
          <a:graphic>
            <a:graphicData uri="http://schemas.openxmlformats.org/presentationml/2006/ole">
              <mc:AlternateContent xmlns:mc="http://schemas.openxmlformats.org/markup-compatibility/2006">
                <mc:Choice xmlns:v="urn:schemas-microsoft-com:vml" Requires="v">
                  <p:oleObj spid="_x0000_s681676" name="公式" r:id="rId20" imgW="837836" imgH="253890" progId="Equation.3">
                    <p:embed/>
                  </p:oleObj>
                </mc:Choice>
                <mc:Fallback>
                  <p:oleObj name="公式" r:id="rId20" imgW="837836"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18" y="2491"/>
                          <a:ext cx="85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6" name="Object 207"/>
            <p:cNvGraphicFramePr>
              <a:graphicFrameLocks noChangeAspect="1"/>
            </p:cNvGraphicFramePr>
            <p:nvPr/>
          </p:nvGraphicFramePr>
          <p:xfrm>
            <a:off x="3233" y="2501"/>
            <a:ext cx="847" cy="304"/>
          </p:xfrm>
          <a:graphic>
            <a:graphicData uri="http://schemas.openxmlformats.org/presentationml/2006/ole">
              <mc:AlternateContent xmlns:mc="http://schemas.openxmlformats.org/markup-compatibility/2006">
                <mc:Choice xmlns:v="urn:schemas-microsoft-com:vml" Requires="v">
                  <p:oleObj spid="_x0000_s681677" name="公式" r:id="rId22" imgW="825500" imgH="241300" progId="Equation.3">
                    <p:embed/>
                  </p:oleObj>
                </mc:Choice>
                <mc:Fallback>
                  <p:oleObj name="公式" r:id="rId22" imgW="825500" imgH="2413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33" y="2501"/>
                          <a:ext cx="84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24</a:t>
            </a:fld>
            <a:endParaRPr lang="en-US" altLang="zh-CN" sz="2800" dirty="0">
              <a:solidFill>
                <a:schemeClr val="tx1"/>
              </a:solidFill>
            </a:endParaRPr>
          </a:p>
        </p:txBody>
      </p:sp>
      <p:sp>
        <p:nvSpPr>
          <p:cNvPr id="2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4" name="TextBox 23"/>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25" name="Rectangle 16"/>
          <p:cNvSpPr>
            <a:spLocks noChangeArrowheads="1"/>
          </p:cNvSpPr>
          <p:nvPr/>
        </p:nvSpPr>
        <p:spPr bwMode="auto">
          <a:xfrm>
            <a:off x="685799" y="5141223"/>
            <a:ext cx="323812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dirty="0">
                <a:solidFill>
                  <a:srgbClr val="000000"/>
                </a:solidFill>
              </a:rPr>
              <a:t>取</a:t>
            </a:r>
            <a:r>
              <a:rPr lang="en-US" altLang="zh-CN" sz="2000" b="1" i="1" baseline="0" dirty="0">
                <a:solidFill>
                  <a:srgbClr val="000000"/>
                </a:solidFill>
                <a:latin typeface="Times New Roman" pitchFamily="18" charset="0"/>
              </a:rPr>
              <a:t>W</a:t>
            </a:r>
            <a:r>
              <a:rPr lang="en-US" altLang="zh-CN" sz="2000" baseline="0" dirty="0">
                <a:solidFill>
                  <a:srgbClr val="000000"/>
                </a:solidFill>
                <a:latin typeface="Times New Roman" pitchFamily="18" charset="0"/>
              </a:rPr>
              <a:t>(1)=[-2,1,-2]</a:t>
            </a:r>
            <a:r>
              <a:rPr lang="zh-CN" altLang="en-US" sz="2000" baseline="0" dirty="0">
                <a:solidFill>
                  <a:srgbClr val="000000"/>
                </a:solidFill>
                <a:latin typeface="Times New Roman" pitchFamily="18" charset="0"/>
              </a:rPr>
              <a:t>，取</a:t>
            </a:r>
            <a:r>
              <a:rPr lang="en-US" altLang="zh-CN" sz="2000" i="1" baseline="0" dirty="0">
                <a:solidFill>
                  <a:srgbClr val="000000"/>
                </a:solidFill>
                <a:latin typeface="Times New Roman" pitchFamily="18" charset="0"/>
              </a:rPr>
              <a:t>c</a:t>
            </a:r>
            <a:r>
              <a:rPr lang="en-US" altLang="zh-CN" sz="2000" baseline="0" dirty="0">
                <a:solidFill>
                  <a:srgbClr val="000000"/>
                </a:solidFill>
                <a:latin typeface="Times New Roman" pitchFamily="18" charset="0"/>
              </a:rPr>
              <a:t>=1</a:t>
            </a:r>
            <a:endParaRPr lang="zh-CN" altLang="en-US" sz="2000" baseline="0" dirty="0">
              <a:solidFill>
                <a:srgbClr val="000000"/>
              </a:solidFill>
              <a:latin typeface="Times New Roman" pitchFamily="18" charset="0"/>
            </a:endParaRPr>
          </a:p>
        </p:txBody>
      </p:sp>
      <p:sp>
        <p:nvSpPr>
          <p:cNvPr id="26" name="Rectangle 9"/>
          <p:cNvSpPr>
            <a:spLocks noChangeArrowheads="1"/>
          </p:cNvSpPr>
          <p:nvPr/>
        </p:nvSpPr>
        <p:spPr bwMode="auto">
          <a:xfrm>
            <a:off x="4105276" y="5110446"/>
            <a:ext cx="4122296"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zh-CN" altLang="en-US" sz="2000" baseline="0" dirty="0">
                <a:solidFill>
                  <a:srgbClr val="FF0000"/>
                </a:solidFill>
                <a:latin typeface="Times New Roman" pitchFamily="18" charset="0"/>
              </a:rPr>
              <a:t>选取其它初始权值，看看直线的变动情况，总结经验</a:t>
            </a:r>
          </a:p>
        </p:txBody>
      </p:sp>
    </p:spTree>
    <p:extLst>
      <p:ext uri="{BB962C8B-B14F-4D97-AF65-F5344CB8AC3E}">
        <p14:creationId xmlns:p14="http://schemas.microsoft.com/office/powerpoint/2010/main" val="22178258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665"/>
                                        </p:tgtEl>
                                        <p:attrNameLst>
                                          <p:attrName>style.visibility</p:attrName>
                                        </p:attrNameLst>
                                      </p:cBhvr>
                                      <p:to>
                                        <p:strVal val="visible"/>
                                      </p:to>
                                    </p:set>
                                    <p:animEffect transition="in" filter="fade">
                                      <p:cBhvr>
                                        <p:cTn id="7" dur="500"/>
                                        <p:tgtEl>
                                          <p:spTgt spid="150665"/>
                                        </p:tgtEl>
                                      </p:cBhvr>
                                    </p:animEffect>
                                  </p:childTnLst>
                                </p:cTn>
                              </p:par>
                              <p:par>
                                <p:cTn id="8" presetID="10" presetClass="entr" presetSubtype="0" fill="hold" nodeType="withEffect">
                                  <p:stCondLst>
                                    <p:cond delay="0"/>
                                  </p:stCondLst>
                                  <p:childTnLst>
                                    <p:set>
                                      <p:cBhvr>
                                        <p:cTn id="9" dur="1" fill="hold">
                                          <p:stCondLst>
                                            <p:cond delay="0"/>
                                          </p:stCondLst>
                                        </p:cTn>
                                        <p:tgtEl>
                                          <p:spTgt spid="150738"/>
                                        </p:tgtEl>
                                        <p:attrNameLst>
                                          <p:attrName>style.visibility</p:attrName>
                                        </p:attrNameLst>
                                      </p:cBhvr>
                                      <p:to>
                                        <p:strVal val="visible"/>
                                      </p:to>
                                    </p:set>
                                    <p:animEffect transition="in" filter="fade">
                                      <p:cBhvr>
                                        <p:cTn id="10" dur="500"/>
                                        <p:tgtEl>
                                          <p:spTgt spid="1507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710"/>
                                        </p:tgtEl>
                                        <p:attrNameLst>
                                          <p:attrName>style.visibility</p:attrName>
                                        </p:attrNameLst>
                                      </p:cBhvr>
                                      <p:to>
                                        <p:strVal val="visible"/>
                                      </p:to>
                                    </p:set>
                                    <p:animEffect transition="in" filter="fade">
                                      <p:cBhvr>
                                        <p:cTn id="13" dur="500"/>
                                        <p:tgtEl>
                                          <p:spTgt spid="1507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0702"/>
                                        </p:tgtEl>
                                        <p:attrNameLst>
                                          <p:attrName>style.visibility</p:attrName>
                                        </p:attrNameLst>
                                      </p:cBhvr>
                                      <p:to>
                                        <p:strVal val="visible"/>
                                      </p:to>
                                    </p:set>
                                    <p:animEffect transition="in" filter="fade">
                                      <p:cBhvr>
                                        <p:cTn id="18" dur="500"/>
                                        <p:tgtEl>
                                          <p:spTgt spid="150702"/>
                                        </p:tgtEl>
                                      </p:cBhvr>
                                    </p:animEffect>
                                  </p:childTnLst>
                                </p:cTn>
                              </p:par>
                              <p:par>
                                <p:cTn id="19" presetID="10" presetClass="entr" presetSubtype="0" fill="hold" nodeType="withEffect">
                                  <p:stCondLst>
                                    <p:cond delay="0"/>
                                  </p:stCondLst>
                                  <p:childTnLst>
                                    <p:set>
                                      <p:cBhvr>
                                        <p:cTn id="20" dur="1" fill="hold">
                                          <p:stCondLst>
                                            <p:cond delay="0"/>
                                          </p:stCondLst>
                                        </p:cTn>
                                        <p:tgtEl>
                                          <p:spTgt spid="150737"/>
                                        </p:tgtEl>
                                        <p:attrNameLst>
                                          <p:attrName>style.visibility</p:attrName>
                                        </p:attrNameLst>
                                      </p:cBhvr>
                                      <p:to>
                                        <p:strVal val="visible"/>
                                      </p:to>
                                    </p:set>
                                    <p:animEffect transition="in" filter="fade">
                                      <p:cBhvr>
                                        <p:cTn id="21" dur="500"/>
                                        <p:tgtEl>
                                          <p:spTgt spid="1507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65" grpId="0"/>
      <p:bldP spid="150702" grpId="0"/>
      <p:bldP spid="150710"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17"/>
          <p:cNvSpPr>
            <a:spLocks noChangeArrowheads="1"/>
          </p:cNvSpPr>
          <p:nvPr/>
        </p:nvSpPr>
        <p:spPr bwMode="auto">
          <a:xfrm>
            <a:off x="341189" y="1802508"/>
            <a:ext cx="24288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a:t>
            </a:r>
            <a:r>
              <a:rPr lang="en-US" altLang="zh-CN" sz="2000" dirty="0">
                <a:solidFill>
                  <a:srgbClr val="000000"/>
                </a:solidFill>
              </a:rPr>
              <a:t>2</a:t>
            </a:r>
            <a:r>
              <a:rPr lang="zh-CN" altLang="en-US" sz="2000" baseline="0" dirty="0">
                <a:solidFill>
                  <a:srgbClr val="000000"/>
                </a:solidFill>
                <a:latin typeface="Times New Roman" pitchFamily="18" charset="0"/>
              </a:rPr>
              <a:t>）第一轮迭代： </a:t>
            </a:r>
          </a:p>
        </p:txBody>
      </p:sp>
      <p:sp>
        <p:nvSpPr>
          <p:cNvPr id="151586" name="Rectangle 34"/>
          <p:cNvSpPr>
            <a:spLocks noChangeArrowheads="1"/>
          </p:cNvSpPr>
          <p:nvPr/>
        </p:nvSpPr>
        <p:spPr bwMode="auto">
          <a:xfrm>
            <a:off x="467544" y="5229200"/>
            <a:ext cx="845185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latin typeface="Times New Roman" pitchFamily="18" charset="0"/>
              </a:rPr>
              <a:t>有</a:t>
            </a:r>
            <a:r>
              <a:rPr lang="zh-CN" altLang="en-US" sz="2000" dirty="0">
                <a:solidFill>
                  <a:srgbClr val="000000"/>
                </a:solidFill>
              </a:rPr>
              <a:t>三</a:t>
            </a:r>
            <a:r>
              <a:rPr lang="zh-CN" altLang="en-US" sz="2000" baseline="0" dirty="0">
                <a:solidFill>
                  <a:srgbClr val="000000"/>
                </a:solidFill>
                <a:latin typeface="Times New Roman" pitchFamily="18" charset="0"/>
              </a:rPr>
              <a:t>个</a:t>
            </a:r>
            <a:r>
              <a:rPr lang="en-US" altLang="zh-CN" sz="2000" b="1" i="1" baseline="0" dirty="0">
                <a:solidFill>
                  <a:srgbClr val="000000"/>
                </a:solidFill>
                <a:latin typeface="Times New Roman" pitchFamily="18" charset="0"/>
              </a:rPr>
              <a:t>W</a:t>
            </a:r>
            <a:r>
              <a:rPr lang="en-US" altLang="zh-CN" sz="2000" baseline="30000" dirty="0">
                <a:solidFill>
                  <a:srgbClr val="000000"/>
                </a:solidFill>
                <a:latin typeface="Times New Roman" pitchFamily="18" charset="0"/>
              </a:rPr>
              <a:t>T</a:t>
            </a:r>
            <a:r>
              <a:rPr lang="en-US" altLang="zh-CN" sz="2000" baseline="0" dirty="0">
                <a:solidFill>
                  <a:srgbClr val="000000"/>
                </a:solidFill>
                <a:latin typeface="Times New Roman" pitchFamily="18" charset="0"/>
              </a:rPr>
              <a:t>(</a:t>
            </a:r>
            <a:r>
              <a:rPr lang="en-US" altLang="zh-CN" sz="2000" i="1" baseline="0" dirty="0">
                <a:solidFill>
                  <a:srgbClr val="000000"/>
                </a:solidFill>
                <a:latin typeface="Times New Roman" pitchFamily="18" charset="0"/>
              </a:rPr>
              <a:t>k</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i="1" baseline="-25000" dirty="0">
                <a:solidFill>
                  <a:srgbClr val="000000"/>
                </a:solidFill>
                <a:latin typeface="Times New Roman" pitchFamily="18" charset="0"/>
              </a:rPr>
              <a:t>i</a:t>
            </a:r>
            <a:r>
              <a:rPr lang="en-US" altLang="zh-CN" sz="2000" baseline="0" dirty="0">
                <a:solidFill>
                  <a:srgbClr val="000000"/>
                </a:solidFill>
                <a:latin typeface="Times New Roman" pitchFamily="18" charset="0"/>
              </a:rPr>
              <a:t> ≤0</a:t>
            </a:r>
            <a:r>
              <a:rPr lang="zh-CN" altLang="en-US" sz="2000" baseline="0" dirty="0">
                <a:solidFill>
                  <a:srgbClr val="000000"/>
                </a:solidFill>
                <a:latin typeface="Times New Roman" pitchFamily="18" charset="0"/>
              </a:rPr>
              <a:t>的情况（错判），进行第二轮迭代。</a:t>
            </a:r>
          </a:p>
        </p:txBody>
      </p:sp>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25</a:t>
            </a:fld>
            <a:endParaRPr lang="en-US" altLang="zh-CN" sz="2800" dirty="0">
              <a:solidFill>
                <a:schemeClr val="tx1"/>
              </a:solidFill>
            </a:endParaRPr>
          </a:p>
        </p:txBody>
      </p:sp>
      <p:sp>
        <p:nvSpPr>
          <p:cNvPr id="15"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6" name="TextBox 15"/>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2" name="TextBox 1"/>
          <p:cNvSpPr txBox="1"/>
          <p:nvPr/>
        </p:nvSpPr>
        <p:spPr>
          <a:xfrm>
            <a:off x="1272161" y="2420888"/>
            <a:ext cx="6631944"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(1)X</a:t>
            </a:r>
            <a:r>
              <a:rPr lang="en-US" altLang="zh-CN" sz="2000" i="1" baseline="-25000" dirty="0"/>
              <a:t>1</a:t>
            </a:r>
            <a:r>
              <a:rPr lang="en-US" altLang="zh-CN" sz="2000" i="1" dirty="0"/>
              <a:t>=[-2,1,-2][0,0,1]</a:t>
            </a:r>
            <a:r>
              <a:rPr lang="en-US" altLang="zh-CN" sz="2000" i="1" baseline="30000" dirty="0"/>
              <a:t>T</a:t>
            </a:r>
            <a:r>
              <a:rPr lang="en-US" altLang="zh-CN" sz="2000" i="1" dirty="0"/>
              <a:t>=-2&lt;0, </a:t>
            </a:r>
            <a:r>
              <a:rPr lang="zh-CN" altLang="en-US" sz="2000" dirty="0"/>
              <a:t>故</a:t>
            </a:r>
            <a:r>
              <a:rPr lang="en-US" altLang="zh-CN" sz="2000" i="1" dirty="0"/>
              <a:t>W(2)=W(1)+X</a:t>
            </a:r>
            <a:r>
              <a:rPr lang="en-US" altLang="zh-CN" sz="2000" i="1" baseline="-25000" dirty="0"/>
              <a:t>1</a:t>
            </a:r>
            <a:r>
              <a:rPr lang="en-US" altLang="zh-CN" sz="2000" i="1" dirty="0"/>
              <a:t>=[-2,1,-1]</a:t>
            </a:r>
            <a:endParaRPr lang="zh-CN" altLang="en-US" sz="2000" i="1" dirty="0"/>
          </a:p>
        </p:txBody>
      </p:sp>
      <p:sp>
        <p:nvSpPr>
          <p:cNvPr id="18" name="TextBox 17"/>
          <p:cNvSpPr txBox="1"/>
          <p:nvPr/>
        </p:nvSpPr>
        <p:spPr>
          <a:xfrm>
            <a:off x="1259632" y="3140968"/>
            <a:ext cx="6160661"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(2)X</a:t>
            </a:r>
            <a:r>
              <a:rPr lang="en-US" altLang="zh-CN" sz="2000" i="1" baseline="-25000" dirty="0"/>
              <a:t>2</a:t>
            </a:r>
            <a:r>
              <a:rPr lang="en-US" altLang="zh-CN" sz="2000" i="1" dirty="0"/>
              <a:t>=[-2,1,-1][0,1,1]</a:t>
            </a:r>
            <a:r>
              <a:rPr lang="en-US" altLang="zh-CN" sz="2000" i="1" baseline="30000" dirty="0"/>
              <a:t>T</a:t>
            </a:r>
            <a:r>
              <a:rPr lang="en-US" altLang="zh-CN" sz="2000" i="1" dirty="0"/>
              <a:t>=0, </a:t>
            </a:r>
            <a:r>
              <a:rPr lang="zh-CN" altLang="en-US" sz="2000" dirty="0"/>
              <a:t>故</a:t>
            </a:r>
            <a:r>
              <a:rPr lang="en-US" altLang="zh-CN" sz="2000" i="1" dirty="0"/>
              <a:t>W(3)=W(2)+X</a:t>
            </a:r>
            <a:r>
              <a:rPr lang="en-US" altLang="zh-CN" sz="2000" i="1" baseline="-25000" dirty="0"/>
              <a:t>2</a:t>
            </a:r>
            <a:r>
              <a:rPr lang="en-US" altLang="zh-CN" sz="2000" i="1" dirty="0"/>
              <a:t>=[-2,2,0]</a:t>
            </a:r>
            <a:endParaRPr lang="zh-CN" altLang="en-US" sz="2000" i="1" dirty="0"/>
          </a:p>
        </p:txBody>
      </p:sp>
      <p:sp>
        <p:nvSpPr>
          <p:cNvPr id="19" name="TextBox 18"/>
          <p:cNvSpPr txBox="1"/>
          <p:nvPr/>
        </p:nvSpPr>
        <p:spPr>
          <a:xfrm>
            <a:off x="1187201" y="3789040"/>
            <a:ext cx="5894562"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(3)X</a:t>
            </a:r>
            <a:r>
              <a:rPr lang="en-US" altLang="zh-CN" sz="2000" i="1" baseline="-25000" dirty="0"/>
              <a:t>3</a:t>
            </a:r>
            <a:r>
              <a:rPr lang="en-US" altLang="zh-CN" sz="2000" i="1" dirty="0"/>
              <a:t>=[-2,2,0][-1,0,-1]</a:t>
            </a:r>
            <a:r>
              <a:rPr lang="en-US" altLang="zh-CN" sz="2000" i="1" baseline="30000" dirty="0"/>
              <a:t>T</a:t>
            </a:r>
            <a:r>
              <a:rPr lang="en-US" altLang="zh-CN" sz="2000" i="1" dirty="0"/>
              <a:t>=2, </a:t>
            </a:r>
            <a:r>
              <a:rPr lang="zh-CN" altLang="en-US" sz="2000" dirty="0"/>
              <a:t>故</a:t>
            </a:r>
            <a:r>
              <a:rPr lang="en-US" altLang="zh-CN" sz="2000" i="1" dirty="0"/>
              <a:t>W(4)=W(3) =[-2,2,0]</a:t>
            </a:r>
            <a:endParaRPr lang="zh-CN" altLang="en-US" sz="2000" i="1" dirty="0"/>
          </a:p>
        </p:txBody>
      </p:sp>
      <p:sp>
        <p:nvSpPr>
          <p:cNvPr id="20" name="TextBox 19"/>
          <p:cNvSpPr txBox="1"/>
          <p:nvPr/>
        </p:nvSpPr>
        <p:spPr>
          <a:xfrm>
            <a:off x="1273250" y="4509120"/>
            <a:ext cx="6415539"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(4)X</a:t>
            </a:r>
            <a:r>
              <a:rPr lang="en-US" altLang="zh-CN" sz="2000" i="1" baseline="-25000" dirty="0"/>
              <a:t>4</a:t>
            </a:r>
            <a:r>
              <a:rPr lang="en-US" altLang="zh-CN" sz="2000" i="1" dirty="0"/>
              <a:t>=[-2,2,0][-1,-1,-1]</a:t>
            </a:r>
            <a:r>
              <a:rPr lang="en-US" altLang="zh-CN" sz="2000" i="1" baseline="30000" dirty="0"/>
              <a:t>T</a:t>
            </a:r>
            <a:r>
              <a:rPr lang="en-US" altLang="zh-CN" sz="2000" i="1" dirty="0"/>
              <a:t>=0, </a:t>
            </a:r>
            <a:r>
              <a:rPr lang="zh-CN" altLang="en-US" sz="2000" dirty="0"/>
              <a:t>故</a:t>
            </a:r>
            <a:r>
              <a:rPr lang="en-US" altLang="zh-CN" sz="2000" i="1" dirty="0"/>
              <a:t>W(5)=W(4)+X</a:t>
            </a:r>
            <a:r>
              <a:rPr lang="en-US" altLang="zh-CN" sz="2000" i="1" baseline="-25000" dirty="0"/>
              <a:t>4</a:t>
            </a:r>
            <a:r>
              <a:rPr lang="en-US" altLang="zh-CN" sz="2000" i="1" dirty="0"/>
              <a:t>=[-3,1,-1]</a:t>
            </a:r>
            <a:endParaRPr lang="zh-CN" altLang="en-US" sz="2000" i="1" dirty="0"/>
          </a:p>
        </p:txBody>
      </p:sp>
    </p:spTree>
    <p:extLst>
      <p:ext uri="{BB962C8B-B14F-4D97-AF65-F5344CB8AC3E}">
        <p14:creationId xmlns:p14="http://schemas.microsoft.com/office/powerpoint/2010/main" val="30713686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86"/>
                                        </p:tgtEl>
                                        <p:attrNameLst>
                                          <p:attrName>style.visibility</p:attrName>
                                        </p:attrNameLst>
                                      </p:cBhvr>
                                      <p:to>
                                        <p:strVal val="visible"/>
                                      </p:to>
                                    </p:set>
                                    <p:animEffect transition="in" filter="fade">
                                      <p:cBhvr>
                                        <p:cTn id="7" dur="500"/>
                                        <p:tgtEl>
                                          <p:spTgt spid="15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17"/>
          <p:cNvSpPr>
            <a:spLocks noChangeArrowheads="1"/>
          </p:cNvSpPr>
          <p:nvPr/>
        </p:nvSpPr>
        <p:spPr bwMode="auto">
          <a:xfrm>
            <a:off x="341189" y="1802508"/>
            <a:ext cx="24288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a:t>
            </a:r>
            <a:r>
              <a:rPr lang="en-US" altLang="zh-CN" sz="2000" dirty="0">
                <a:solidFill>
                  <a:srgbClr val="000000"/>
                </a:solidFill>
              </a:rPr>
              <a:t>3</a:t>
            </a:r>
            <a:r>
              <a:rPr lang="zh-CN" altLang="en-US" sz="2000" baseline="0" dirty="0">
                <a:solidFill>
                  <a:srgbClr val="000000"/>
                </a:solidFill>
                <a:latin typeface="Times New Roman" pitchFamily="18" charset="0"/>
              </a:rPr>
              <a:t>）第二轮迭代： </a:t>
            </a:r>
          </a:p>
        </p:txBody>
      </p:sp>
      <p:sp>
        <p:nvSpPr>
          <p:cNvPr id="151586" name="Rectangle 34"/>
          <p:cNvSpPr>
            <a:spLocks noChangeArrowheads="1"/>
          </p:cNvSpPr>
          <p:nvPr/>
        </p:nvSpPr>
        <p:spPr bwMode="auto">
          <a:xfrm>
            <a:off x="467544" y="5229200"/>
            <a:ext cx="845185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latin typeface="Times New Roman" pitchFamily="18" charset="0"/>
              </a:rPr>
              <a:t>有</a:t>
            </a:r>
            <a:r>
              <a:rPr lang="zh-CN" altLang="en-US" sz="2000" dirty="0">
                <a:solidFill>
                  <a:srgbClr val="000000"/>
                </a:solidFill>
              </a:rPr>
              <a:t>一</a:t>
            </a:r>
            <a:r>
              <a:rPr lang="zh-CN" altLang="en-US" sz="2000" baseline="0" dirty="0">
                <a:solidFill>
                  <a:srgbClr val="000000"/>
                </a:solidFill>
                <a:latin typeface="Times New Roman" pitchFamily="18" charset="0"/>
              </a:rPr>
              <a:t>个</a:t>
            </a:r>
            <a:r>
              <a:rPr lang="en-US" altLang="zh-CN" sz="2000" b="1" i="1" baseline="0" dirty="0">
                <a:solidFill>
                  <a:srgbClr val="000000"/>
                </a:solidFill>
                <a:latin typeface="Times New Roman" pitchFamily="18" charset="0"/>
              </a:rPr>
              <a:t>W</a:t>
            </a:r>
            <a:r>
              <a:rPr lang="en-US" altLang="zh-CN" sz="2000" baseline="30000" dirty="0">
                <a:solidFill>
                  <a:srgbClr val="000000"/>
                </a:solidFill>
                <a:latin typeface="Times New Roman" pitchFamily="18" charset="0"/>
              </a:rPr>
              <a:t>T</a:t>
            </a:r>
            <a:r>
              <a:rPr lang="en-US" altLang="zh-CN" sz="2000" baseline="0" dirty="0">
                <a:solidFill>
                  <a:srgbClr val="000000"/>
                </a:solidFill>
                <a:latin typeface="Times New Roman" pitchFamily="18" charset="0"/>
              </a:rPr>
              <a:t>(</a:t>
            </a:r>
            <a:r>
              <a:rPr lang="en-US" altLang="zh-CN" sz="2000" i="1" baseline="0" dirty="0">
                <a:solidFill>
                  <a:srgbClr val="000000"/>
                </a:solidFill>
                <a:latin typeface="Times New Roman" pitchFamily="18" charset="0"/>
              </a:rPr>
              <a:t>k</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i="1" baseline="-25000" dirty="0">
                <a:solidFill>
                  <a:srgbClr val="000000"/>
                </a:solidFill>
                <a:latin typeface="Times New Roman" pitchFamily="18" charset="0"/>
              </a:rPr>
              <a:t>i</a:t>
            </a:r>
            <a:r>
              <a:rPr lang="en-US" altLang="zh-CN" sz="2000" baseline="0" dirty="0">
                <a:solidFill>
                  <a:srgbClr val="000000"/>
                </a:solidFill>
                <a:latin typeface="Times New Roman" pitchFamily="18" charset="0"/>
              </a:rPr>
              <a:t> ≤0</a:t>
            </a:r>
            <a:r>
              <a:rPr lang="zh-CN" altLang="en-US" sz="2000" baseline="0" dirty="0">
                <a:solidFill>
                  <a:srgbClr val="000000"/>
                </a:solidFill>
                <a:latin typeface="Times New Roman" pitchFamily="18" charset="0"/>
              </a:rPr>
              <a:t>的情况（错判），进行第三轮迭代。</a:t>
            </a:r>
          </a:p>
        </p:txBody>
      </p:sp>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26</a:t>
            </a:fld>
            <a:endParaRPr lang="en-US" altLang="zh-CN" sz="2800" dirty="0">
              <a:solidFill>
                <a:schemeClr val="tx1"/>
              </a:solidFill>
            </a:endParaRPr>
          </a:p>
        </p:txBody>
      </p:sp>
      <p:sp>
        <p:nvSpPr>
          <p:cNvPr id="15"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6" name="TextBox 15"/>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2" name="TextBox 1"/>
          <p:cNvSpPr txBox="1"/>
          <p:nvPr/>
        </p:nvSpPr>
        <p:spPr>
          <a:xfrm>
            <a:off x="1272161" y="2420888"/>
            <a:ext cx="6631944"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(5)X</a:t>
            </a:r>
            <a:r>
              <a:rPr lang="en-US" altLang="zh-CN" sz="2000" i="1" baseline="-25000" dirty="0"/>
              <a:t>1</a:t>
            </a:r>
            <a:r>
              <a:rPr lang="en-US" altLang="zh-CN" sz="2000" i="1" dirty="0"/>
              <a:t>=[-3,1,-1][0,0,1]</a:t>
            </a:r>
            <a:r>
              <a:rPr lang="en-US" altLang="zh-CN" sz="2000" i="1" baseline="30000" dirty="0"/>
              <a:t>T</a:t>
            </a:r>
            <a:r>
              <a:rPr lang="en-US" altLang="zh-CN" sz="2000" i="1" dirty="0"/>
              <a:t>=-1&lt;0, </a:t>
            </a:r>
            <a:r>
              <a:rPr lang="zh-CN" altLang="en-US" sz="2000" dirty="0"/>
              <a:t>故</a:t>
            </a:r>
            <a:r>
              <a:rPr lang="en-US" altLang="zh-CN" sz="2000" i="1" dirty="0"/>
              <a:t>W(6)=W(5)+X</a:t>
            </a:r>
            <a:r>
              <a:rPr lang="en-US" altLang="zh-CN" sz="2000" i="1" baseline="-25000" dirty="0"/>
              <a:t>1</a:t>
            </a:r>
            <a:r>
              <a:rPr lang="en-US" altLang="zh-CN" sz="2000" i="1" dirty="0"/>
              <a:t>=[-3,1,0]</a:t>
            </a:r>
            <a:endParaRPr lang="zh-CN" altLang="en-US" sz="2000" i="1" dirty="0"/>
          </a:p>
        </p:txBody>
      </p:sp>
      <p:sp>
        <p:nvSpPr>
          <p:cNvPr id="18" name="TextBox 17"/>
          <p:cNvSpPr txBox="1"/>
          <p:nvPr/>
        </p:nvSpPr>
        <p:spPr>
          <a:xfrm>
            <a:off x="1259632" y="3140968"/>
            <a:ext cx="5660524"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(6)X</a:t>
            </a:r>
            <a:r>
              <a:rPr lang="en-US" altLang="zh-CN" sz="2000" i="1" baseline="-25000" dirty="0"/>
              <a:t>2</a:t>
            </a:r>
            <a:r>
              <a:rPr lang="en-US" altLang="zh-CN" sz="2000" i="1" dirty="0"/>
              <a:t>=[-3,1,0][0,1,1]</a:t>
            </a:r>
            <a:r>
              <a:rPr lang="en-US" altLang="zh-CN" sz="2000" i="1" baseline="30000" dirty="0"/>
              <a:t>T</a:t>
            </a:r>
            <a:r>
              <a:rPr lang="en-US" altLang="zh-CN" sz="2000" i="1" dirty="0"/>
              <a:t>=1, </a:t>
            </a:r>
            <a:r>
              <a:rPr lang="zh-CN" altLang="en-US" sz="2000" dirty="0"/>
              <a:t>故</a:t>
            </a:r>
            <a:r>
              <a:rPr lang="en-US" altLang="zh-CN" sz="2000" i="1" dirty="0"/>
              <a:t>W(7)=W(6)=[-3,1,0]</a:t>
            </a:r>
            <a:endParaRPr lang="zh-CN" altLang="en-US" sz="2000" i="1" dirty="0"/>
          </a:p>
        </p:txBody>
      </p:sp>
      <p:sp>
        <p:nvSpPr>
          <p:cNvPr id="19" name="TextBox 18"/>
          <p:cNvSpPr txBox="1"/>
          <p:nvPr/>
        </p:nvSpPr>
        <p:spPr>
          <a:xfrm>
            <a:off x="1187201" y="3789040"/>
            <a:ext cx="5894562"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(7)X</a:t>
            </a:r>
            <a:r>
              <a:rPr lang="en-US" altLang="zh-CN" sz="2000" i="1" baseline="-25000" dirty="0"/>
              <a:t>3</a:t>
            </a:r>
            <a:r>
              <a:rPr lang="en-US" altLang="zh-CN" sz="2000" i="1" dirty="0"/>
              <a:t>=[-3,1,0][-1,0,-1]</a:t>
            </a:r>
            <a:r>
              <a:rPr lang="en-US" altLang="zh-CN" sz="2000" i="1" baseline="30000" dirty="0"/>
              <a:t>T</a:t>
            </a:r>
            <a:r>
              <a:rPr lang="en-US" altLang="zh-CN" sz="2000" i="1" dirty="0"/>
              <a:t>=3, </a:t>
            </a:r>
            <a:r>
              <a:rPr lang="zh-CN" altLang="en-US" sz="2000" dirty="0"/>
              <a:t>故</a:t>
            </a:r>
            <a:r>
              <a:rPr lang="en-US" altLang="zh-CN" sz="2000" i="1" dirty="0"/>
              <a:t>W(8)=W(7) =[-3,1,0]</a:t>
            </a:r>
            <a:endParaRPr lang="zh-CN" altLang="en-US" sz="2000" i="1" dirty="0"/>
          </a:p>
        </p:txBody>
      </p:sp>
      <p:sp>
        <p:nvSpPr>
          <p:cNvPr id="20" name="TextBox 19"/>
          <p:cNvSpPr txBox="1"/>
          <p:nvPr/>
        </p:nvSpPr>
        <p:spPr>
          <a:xfrm>
            <a:off x="1273250" y="4509120"/>
            <a:ext cx="5915402"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(8)X</a:t>
            </a:r>
            <a:r>
              <a:rPr lang="en-US" altLang="zh-CN" sz="2000" i="1" baseline="-25000" dirty="0"/>
              <a:t>4</a:t>
            </a:r>
            <a:r>
              <a:rPr lang="en-US" altLang="zh-CN" sz="2000" i="1" dirty="0"/>
              <a:t>=[-3,1,0][-1,-1,-1]</a:t>
            </a:r>
            <a:r>
              <a:rPr lang="en-US" altLang="zh-CN" sz="2000" i="1" baseline="30000" dirty="0"/>
              <a:t>T</a:t>
            </a:r>
            <a:r>
              <a:rPr lang="en-US" altLang="zh-CN" sz="2000" i="1" dirty="0"/>
              <a:t>=2, </a:t>
            </a:r>
            <a:r>
              <a:rPr lang="zh-CN" altLang="en-US" sz="2000" dirty="0"/>
              <a:t>故</a:t>
            </a:r>
            <a:r>
              <a:rPr lang="en-US" altLang="zh-CN" sz="2000" i="1" dirty="0"/>
              <a:t>W(9)=W(8)=[-3,1,0]</a:t>
            </a:r>
            <a:endParaRPr lang="zh-CN" altLang="en-US" sz="2000" i="1" dirty="0"/>
          </a:p>
        </p:txBody>
      </p:sp>
    </p:spTree>
    <p:extLst>
      <p:ext uri="{BB962C8B-B14F-4D97-AF65-F5344CB8AC3E}">
        <p14:creationId xmlns:p14="http://schemas.microsoft.com/office/powerpoint/2010/main" val="2496363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86"/>
                                        </p:tgtEl>
                                        <p:attrNameLst>
                                          <p:attrName>style.visibility</p:attrName>
                                        </p:attrNameLst>
                                      </p:cBhvr>
                                      <p:to>
                                        <p:strVal val="visible"/>
                                      </p:to>
                                    </p:set>
                                    <p:animEffect transition="in" filter="fade">
                                      <p:cBhvr>
                                        <p:cTn id="7" dur="500"/>
                                        <p:tgtEl>
                                          <p:spTgt spid="15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17"/>
          <p:cNvSpPr>
            <a:spLocks noChangeArrowheads="1"/>
          </p:cNvSpPr>
          <p:nvPr/>
        </p:nvSpPr>
        <p:spPr bwMode="auto">
          <a:xfrm>
            <a:off x="341189" y="1802508"/>
            <a:ext cx="24288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a:t>
            </a:r>
            <a:r>
              <a:rPr lang="en-US" altLang="zh-CN" sz="2000" dirty="0">
                <a:solidFill>
                  <a:srgbClr val="000000"/>
                </a:solidFill>
              </a:rPr>
              <a:t>4</a:t>
            </a:r>
            <a:r>
              <a:rPr lang="zh-CN" altLang="en-US" sz="2000" baseline="0" dirty="0">
                <a:solidFill>
                  <a:srgbClr val="000000"/>
                </a:solidFill>
                <a:latin typeface="Times New Roman" pitchFamily="18" charset="0"/>
              </a:rPr>
              <a:t>）第三轮迭代： </a:t>
            </a:r>
          </a:p>
        </p:txBody>
      </p:sp>
      <p:sp>
        <p:nvSpPr>
          <p:cNvPr id="151586" name="Rectangle 34"/>
          <p:cNvSpPr>
            <a:spLocks noChangeArrowheads="1"/>
          </p:cNvSpPr>
          <p:nvPr/>
        </p:nvSpPr>
        <p:spPr bwMode="auto">
          <a:xfrm>
            <a:off x="467544" y="5247249"/>
            <a:ext cx="8451850" cy="440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aseline="0" dirty="0">
                <a:solidFill>
                  <a:srgbClr val="000000"/>
                </a:solidFill>
                <a:latin typeface="Times New Roman" pitchFamily="18" charset="0"/>
              </a:rPr>
              <a:t>画图示意，看能不能把两类分开？</a:t>
            </a:r>
          </a:p>
        </p:txBody>
      </p:sp>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27</a:t>
            </a:fld>
            <a:endParaRPr lang="en-US" altLang="zh-CN" sz="2800" dirty="0">
              <a:solidFill>
                <a:schemeClr val="tx1"/>
              </a:solidFill>
            </a:endParaRPr>
          </a:p>
        </p:txBody>
      </p:sp>
      <p:sp>
        <p:nvSpPr>
          <p:cNvPr id="15"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6" name="TextBox 15"/>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2" name="TextBox 1"/>
          <p:cNvSpPr txBox="1"/>
          <p:nvPr/>
        </p:nvSpPr>
        <p:spPr>
          <a:xfrm>
            <a:off x="1272161" y="2420888"/>
            <a:ext cx="6203942"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(9)X</a:t>
            </a:r>
            <a:r>
              <a:rPr lang="en-US" altLang="zh-CN" sz="2000" i="1" baseline="-25000" dirty="0"/>
              <a:t>1</a:t>
            </a:r>
            <a:r>
              <a:rPr lang="en-US" altLang="zh-CN" sz="2000" i="1" dirty="0"/>
              <a:t>=[-3,1,0][0,0,1]</a:t>
            </a:r>
            <a:r>
              <a:rPr lang="en-US" altLang="zh-CN" sz="2000" i="1" baseline="30000" dirty="0"/>
              <a:t>T</a:t>
            </a:r>
            <a:r>
              <a:rPr lang="en-US" altLang="zh-CN" sz="2000" i="1" dirty="0"/>
              <a:t>=0, </a:t>
            </a:r>
            <a:r>
              <a:rPr lang="zh-CN" altLang="en-US" sz="2000" dirty="0"/>
              <a:t>故</a:t>
            </a:r>
            <a:r>
              <a:rPr lang="en-US" altLang="zh-CN" sz="2000" i="1" dirty="0"/>
              <a:t>W(10)=W(9)+X</a:t>
            </a:r>
            <a:r>
              <a:rPr lang="en-US" altLang="zh-CN" sz="2000" i="1" baseline="-25000" dirty="0"/>
              <a:t>1</a:t>
            </a:r>
            <a:r>
              <a:rPr lang="en-US" altLang="zh-CN" sz="2000" i="1" dirty="0"/>
              <a:t>=[-3,1,1]</a:t>
            </a:r>
            <a:endParaRPr lang="zh-CN" altLang="en-US" sz="2000" i="1" dirty="0"/>
          </a:p>
        </p:txBody>
      </p:sp>
      <p:sp>
        <p:nvSpPr>
          <p:cNvPr id="18" name="TextBox 17"/>
          <p:cNvSpPr txBox="1"/>
          <p:nvPr/>
        </p:nvSpPr>
        <p:spPr>
          <a:xfrm>
            <a:off x="1259632" y="3140968"/>
            <a:ext cx="6026201"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(10)X</a:t>
            </a:r>
            <a:r>
              <a:rPr lang="en-US" altLang="zh-CN" sz="2000" i="1" baseline="-25000" dirty="0"/>
              <a:t>2</a:t>
            </a:r>
            <a:r>
              <a:rPr lang="en-US" altLang="zh-CN" sz="2000" i="1" dirty="0"/>
              <a:t>=[-3,1,1][0,1,1]</a:t>
            </a:r>
            <a:r>
              <a:rPr lang="en-US" altLang="zh-CN" sz="2000" i="1" baseline="30000" dirty="0"/>
              <a:t>T</a:t>
            </a:r>
            <a:r>
              <a:rPr lang="en-US" altLang="zh-CN" sz="2000" i="1" dirty="0"/>
              <a:t>=2, </a:t>
            </a:r>
            <a:r>
              <a:rPr lang="zh-CN" altLang="en-US" sz="2000" dirty="0"/>
              <a:t>故</a:t>
            </a:r>
            <a:r>
              <a:rPr lang="en-US" altLang="zh-CN" sz="2000" i="1" dirty="0"/>
              <a:t>W(11)=W(10)=[-3,1,1]</a:t>
            </a:r>
            <a:endParaRPr lang="zh-CN" altLang="en-US" sz="2000" i="1" dirty="0"/>
          </a:p>
        </p:txBody>
      </p:sp>
      <p:sp>
        <p:nvSpPr>
          <p:cNvPr id="19" name="TextBox 18"/>
          <p:cNvSpPr txBox="1"/>
          <p:nvPr/>
        </p:nvSpPr>
        <p:spPr>
          <a:xfrm>
            <a:off x="1187201" y="3789040"/>
            <a:ext cx="6241196"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(11)X</a:t>
            </a:r>
            <a:r>
              <a:rPr lang="en-US" altLang="zh-CN" sz="2000" i="1" baseline="-25000" dirty="0"/>
              <a:t>3</a:t>
            </a:r>
            <a:r>
              <a:rPr lang="en-US" altLang="zh-CN" sz="2000" i="1" dirty="0"/>
              <a:t>=[-3,1,1][-1,0,-1]</a:t>
            </a:r>
            <a:r>
              <a:rPr lang="en-US" altLang="zh-CN" sz="2000" i="1" baseline="30000" dirty="0"/>
              <a:t>T</a:t>
            </a:r>
            <a:r>
              <a:rPr lang="en-US" altLang="zh-CN" sz="2000" i="1" dirty="0"/>
              <a:t>=2, </a:t>
            </a:r>
            <a:r>
              <a:rPr lang="zh-CN" altLang="en-US" sz="2000" dirty="0"/>
              <a:t>故</a:t>
            </a:r>
            <a:r>
              <a:rPr lang="en-US" altLang="zh-CN" sz="2000" i="1" dirty="0"/>
              <a:t>W(12)=W(11) =[-3,1,1]</a:t>
            </a:r>
            <a:endParaRPr lang="zh-CN" altLang="en-US" sz="2000" i="1" dirty="0"/>
          </a:p>
        </p:txBody>
      </p:sp>
      <p:sp>
        <p:nvSpPr>
          <p:cNvPr id="20" name="TextBox 19"/>
          <p:cNvSpPr txBox="1"/>
          <p:nvPr/>
        </p:nvSpPr>
        <p:spPr>
          <a:xfrm>
            <a:off x="1273250" y="4509120"/>
            <a:ext cx="6300123" cy="400110"/>
          </a:xfrm>
          <a:prstGeom prst="rect">
            <a:avLst/>
          </a:prstGeom>
          <a:noFill/>
        </p:spPr>
        <p:txBody>
          <a:bodyPr wrap="none" rtlCol="0">
            <a:spAutoFit/>
          </a:bodyPr>
          <a:lstStyle/>
          <a:p>
            <a:r>
              <a:rPr lang="en-US" altLang="zh-CN" sz="2000" i="1" dirty="0"/>
              <a:t>W</a:t>
            </a:r>
            <a:r>
              <a:rPr lang="en-US" altLang="zh-CN" sz="2000" i="1" baseline="30000" dirty="0"/>
              <a:t>T</a:t>
            </a:r>
            <a:r>
              <a:rPr lang="en-US" altLang="zh-CN" sz="2000" i="1" dirty="0"/>
              <a:t>(12)X</a:t>
            </a:r>
            <a:r>
              <a:rPr lang="en-US" altLang="zh-CN" sz="2000" i="1" baseline="-25000" dirty="0"/>
              <a:t>4</a:t>
            </a:r>
            <a:r>
              <a:rPr lang="en-US" altLang="zh-CN" sz="2000" i="1" dirty="0"/>
              <a:t>=[-3,1,1][-1,-1,-1]</a:t>
            </a:r>
            <a:r>
              <a:rPr lang="en-US" altLang="zh-CN" sz="2000" i="1" baseline="30000" dirty="0"/>
              <a:t>T</a:t>
            </a:r>
            <a:r>
              <a:rPr lang="en-US" altLang="zh-CN" sz="2000" i="1" dirty="0"/>
              <a:t>=1, </a:t>
            </a:r>
            <a:r>
              <a:rPr lang="zh-CN" altLang="en-US" sz="2000" dirty="0"/>
              <a:t>故</a:t>
            </a:r>
            <a:r>
              <a:rPr lang="en-US" altLang="zh-CN" sz="2000" i="1" dirty="0"/>
              <a:t>W(13)=W(12)=[-3,1,1]</a:t>
            </a:r>
            <a:endParaRPr lang="zh-CN" altLang="en-US" sz="2000" i="1" dirty="0"/>
          </a:p>
        </p:txBody>
      </p:sp>
    </p:spTree>
    <p:extLst>
      <p:ext uri="{BB962C8B-B14F-4D97-AF65-F5344CB8AC3E}">
        <p14:creationId xmlns:p14="http://schemas.microsoft.com/office/powerpoint/2010/main" val="951070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86"/>
                                        </p:tgtEl>
                                        <p:attrNameLst>
                                          <p:attrName>style.visibility</p:attrName>
                                        </p:attrNameLst>
                                      </p:cBhvr>
                                      <p:to>
                                        <p:strVal val="visible"/>
                                      </p:to>
                                    </p:set>
                                    <p:animEffect transition="in" filter="fade">
                                      <p:cBhvr>
                                        <p:cTn id="7" dur="500"/>
                                        <p:tgtEl>
                                          <p:spTgt spid="15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65" name="Rectangle 137"/>
          <p:cNvSpPr>
            <a:spLocks noChangeArrowheads="1"/>
          </p:cNvSpPr>
          <p:nvPr/>
        </p:nvSpPr>
        <p:spPr bwMode="auto">
          <a:xfrm>
            <a:off x="360053" y="1798236"/>
            <a:ext cx="8202613"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000" b="1" baseline="0" dirty="0">
                <a:solidFill>
                  <a:srgbClr val="000000"/>
                </a:solidFill>
                <a:latin typeface="Times New Roman" pitchFamily="18" charset="0"/>
              </a:rPr>
              <a:t>例</a:t>
            </a:r>
            <a:r>
              <a:rPr lang="en-US" altLang="zh-CN" sz="2000" b="1" baseline="0" dirty="0">
                <a:solidFill>
                  <a:srgbClr val="000000"/>
                </a:solidFill>
                <a:latin typeface="Times New Roman" pitchFamily="18" charset="0"/>
              </a:rPr>
              <a:t>3.8    </a:t>
            </a:r>
            <a:r>
              <a:rPr lang="zh-CN" altLang="en-US" sz="2000" baseline="0" dirty="0">
                <a:solidFill>
                  <a:srgbClr val="000000"/>
                </a:solidFill>
                <a:latin typeface="Times New Roman" pitchFamily="18" charset="0"/>
              </a:rPr>
              <a:t>已知两类训练样本</a:t>
            </a:r>
          </a:p>
        </p:txBody>
      </p:sp>
      <p:sp>
        <p:nvSpPr>
          <p:cNvPr id="150710" name="Rectangle 182"/>
          <p:cNvSpPr>
            <a:spLocks noChangeArrowheads="1"/>
          </p:cNvSpPr>
          <p:nvPr/>
        </p:nvSpPr>
        <p:spPr bwMode="auto">
          <a:xfrm>
            <a:off x="-108520" y="3395564"/>
            <a:ext cx="8496870"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933450">
              <a:lnSpc>
                <a:spcPct val="125000"/>
              </a:lnSpc>
            </a:pPr>
            <a:r>
              <a:rPr lang="zh-CN" altLang="en-US" sz="2000" baseline="0" dirty="0">
                <a:solidFill>
                  <a:srgbClr val="FF0000"/>
                </a:solidFill>
                <a:latin typeface="Times New Roman" pitchFamily="18" charset="0"/>
              </a:rPr>
              <a:t>课后思考：用感知器算法看看上述线性不可分的情况的权值变动。</a:t>
            </a:r>
            <a:endParaRPr lang="en-US" altLang="zh-CN" sz="2000" baseline="0" dirty="0">
              <a:solidFill>
                <a:srgbClr val="FF0000"/>
              </a:solidFill>
              <a:latin typeface="Times New Roman" pitchFamily="18" charset="0"/>
            </a:endParaRPr>
          </a:p>
        </p:txBody>
      </p:sp>
      <p:sp>
        <p:nvSpPr>
          <p:cNvPr id="114697" name="Rectangle 189"/>
          <p:cNvSpPr>
            <a:spLocks noChangeArrowheads="1"/>
          </p:cNvSpPr>
          <p:nvPr/>
        </p:nvSpPr>
        <p:spPr bwMode="auto">
          <a:xfrm>
            <a:off x="0" y="20367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grpSp>
        <p:nvGrpSpPr>
          <p:cNvPr id="150738" name="Group 210"/>
          <p:cNvGrpSpPr>
            <a:grpSpLocks/>
          </p:cNvGrpSpPr>
          <p:nvPr/>
        </p:nvGrpSpPr>
        <p:grpSpPr bwMode="auto">
          <a:xfrm>
            <a:off x="2364581" y="2275441"/>
            <a:ext cx="3248822" cy="793517"/>
            <a:chOff x="1592" y="2111"/>
            <a:chExt cx="2406" cy="700"/>
          </a:xfrm>
        </p:grpSpPr>
        <p:graphicFrame>
          <p:nvGraphicFramePr>
            <p:cNvPr id="114701" name="Object 202"/>
            <p:cNvGraphicFramePr>
              <a:graphicFrameLocks noChangeAspect="1"/>
            </p:cNvGraphicFramePr>
            <p:nvPr/>
          </p:nvGraphicFramePr>
          <p:xfrm>
            <a:off x="1600" y="2142"/>
            <a:ext cx="365" cy="281"/>
          </p:xfrm>
          <a:graphic>
            <a:graphicData uri="http://schemas.openxmlformats.org/presentationml/2006/ole">
              <mc:AlternateContent xmlns:mc="http://schemas.openxmlformats.org/markup-compatibility/2006">
                <mc:Choice xmlns:v="urn:schemas-microsoft-com:vml" Requires="v">
                  <p:oleObj spid="_x0000_s669412" name="公式" r:id="rId4" imgW="253780" imgH="215713" progId="Equation.3">
                    <p:embed/>
                  </p:oleObj>
                </mc:Choice>
                <mc:Fallback>
                  <p:oleObj name="公式" r:id="rId4" imgW="253780"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 y="2142"/>
                          <a:ext cx="36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2" name="Object 203"/>
            <p:cNvGraphicFramePr>
              <a:graphicFrameLocks noChangeAspect="1"/>
            </p:cNvGraphicFramePr>
            <p:nvPr/>
          </p:nvGraphicFramePr>
          <p:xfrm>
            <a:off x="2019" y="2156"/>
            <a:ext cx="885" cy="304"/>
          </p:xfrm>
          <a:graphic>
            <a:graphicData uri="http://schemas.openxmlformats.org/presentationml/2006/ole">
              <mc:AlternateContent xmlns:mc="http://schemas.openxmlformats.org/markup-compatibility/2006">
                <mc:Choice xmlns:v="urn:schemas-microsoft-com:vml" Requires="v">
                  <p:oleObj spid="_x0000_s669413" name="公式" r:id="rId6" imgW="863225" imgH="241195" progId="Equation.3">
                    <p:embed/>
                  </p:oleObj>
                </mc:Choice>
                <mc:Fallback>
                  <p:oleObj name="公式" r:id="rId6" imgW="863225"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9" y="2156"/>
                          <a:ext cx="88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3" name="Object 204"/>
            <p:cNvGraphicFramePr>
              <a:graphicFrameLocks noChangeAspect="1"/>
            </p:cNvGraphicFramePr>
            <p:nvPr/>
          </p:nvGraphicFramePr>
          <p:xfrm>
            <a:off x="1592" y="2504"/>
            <a:ext cx="389" cy="281"/>
          </p:xfrm>
          <a:graphic>
            <a:graphicData uri="http://schemas.openxmlformats.org/presentationml/2006/ole">
              <mc:AlternateContent xmlns:mc="http://schemas.openxmlformats.org/markup-compatibility/2006">
                <mc:Choice xmlns:v="urn:schemas-microsoft-com:vml" Requires="v">
                  <p:oleObj spid="_x0000_s669414" name="公式" r:id="rId8" imgW="279279" imgH="215806" progId="Equation.3">
                    <p:embed/>
                  </p:oleObj>
                </mc:Choice>
                <mc:Fallback>
                  <p:oleObj name="公式" r:id="rId8" imgW="279279"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2" y="2504"/>
                          <a:ext cx="38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4" name="Object 205"/>
            <p:cNvGraphicFramePr>
              <a:graphicFrameLocks noChangeAspect="1"/>
            </p:cNvGraphicFramePr>
            <p:nvPr>
              <p:extLst>
                <p:ext uri="{D42A27DB-BD31-4B8C-83A1-F6EECF244321}">
                  <p14:modId xmlns:p14="http://schemas.microsoft.com/office/powerpoint/2010/main" val="2096842416"/>
                </p:ext>
              </p:extLst>
            </p:nvPr>
          </p:nvGraphicFramePr>
          <p:xfrm>
            <a:off x="3130" y="2493"/>
            <a:ext cx="868" cy="304"/>
          </p:xfrm>
          <a:graphic>
            <a:graphicData uri="http://schemas.openxmlformats.org/presentationml/2006/ole">
              <mc:AlternateContent xmlns:mc="http://schemas.openxmlformats.org/markup-compatibility/2006">
                <mc:Choice xmlns:v="urn:schemas-microsoft-com:vml" Requires="v">
                  <p:oleObj spid="_x0000_s669415" name="公式" r:id="rId10" imgW="850531" imgH="241195" progId="Equation.3">
                    <p:embed/>
                  </p:oleObj>
                </mc:Choice>
                <mc:Fallback>
                  <p:oleObj name="公式" r:id="rId10" imgW="850531"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0" y="2493"/>
                          <a:ext cx="86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5" name="Object 206"/>
            <p:cNvGraphicFramePr>
              <a:graphicFrameLocks noChangeAspect="1"/>
            </p:cNvGraphicFramePr>
            <p:nvPr/>
          </p:nvGraphicFramePr>
          <p:xfrm>
            <a:off x="2018" y="2491"/>
            <a:ext cx="859" cy="320"/>
          </p:xfrm>
          <a:graphic>
            <a:graphicData uri="http://schemas.openxmlformats.org/presentationml/2006/ole">
              <mc:AlternateContent xmlns:mc="http://schemas.openxmlformats.org/markup-compatibility/2006">
                <mc:Choice xmlns:v="urn:schemas-microsoft-com:vml" Requires="v">
                  <p:oleObj spid="_x0000_s669416" name="公式" r:id="rId12" imgW="837836" imgH="253890" progId="Equation.3">
                    <p:embed/>
                  </p:oleObj>
                </mc:Choice>
                <mc:Fallback>
                  <p:oleObj name="公式" r:id="rId12" imgW="837836" imgH="25389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8" y="2491"/>
                          <a:ext cx="85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6" name="Object 207"/>
            <p:cNvGraphicFramePr>
              <a:graphicFrameLocks noChangeAspect="1"/>
            </p:cNvGraphicFramePr>
            <p:nvPr>
              <p:extLst>
                <p:ext uri="{D42A27DB-BD31-4B8C-83A1-F6EECF244321}">
                  <p14:modId xmlns:p14="http://schemas.microsoft.com/office/powerpoint/2010/main" val="2314831445"/>
                </p:ext>
              </p:extLst>
            </p:nvPr>
          </p:nvGraphicFramePr>
          <p:xfrm>
            <a:off x="3145" y="2111"/>
            <a:ext cx="847" cy="304"/>
          </p:xfrm>
          <a:graphic>
            <a:graphicData uri="http://schemas.openxmlformats.org/presentationml/2006/ole">
              <mc:AlternateContent xmlns:mc="http://schemas.openxmlformats.org/markup-compatibility/2006">
                <mc:Choice xmlns:v="urn:schemas-microsoft-com:vml" Requires="v">
                  <p:oleObj spid="_x0000_s669417" name="公式" r:id="rId14" imgW="825500" imgH="241300" progId="Equation.3">
                    <p:embed/>
                  </p:oleObj>
                </mc:Choice>
                <mc:Fallback>
                  <p:oleObj name="公式" r:id="rId14" imgW="825500" imgH="241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5" y="2111"/>
                          <a:ext cx="84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28</a:t>
            </a:fld>
            <a:endParaRPr lang="en-US" altLang="zh-CN" sz="2800" dirty="0">
              <a:solidFill>
                <a:schemeClr val="tx1"/>
              </a:solidFill>
            </a:endParaRPr>
          </a:p>
        </p:txBody>
      </p:sp>
      <p:sp>
        <p:nvSpPr>
          <p:cNvPr id="2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4" name="TextBox 23"/>
          <p:cNvSpPr txBox="1"/>
          <p:nvPr/>
        </p:nvSpPr>
        <p:spPr>
          <a:xfrm>
            <a:off x="335713" y="1319803"/>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37476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665"/>
                                        </p:tgtEl>
                                        <p:attrNameLst>
                                          <p:attrName>style.visibility</p:attrName>
                                        </p:attrNameLst>
                                      </p:cBhvr>
                                      <p:to>
                                        <p:strVal val="visible"/>
                                      </p:to>
                                    </p:set>
                                    <p:animEffect transition="in" filter="fade">
                                      <p:cBhvr>
                                        <p:cTn id="7" dur="500"/>
                                        <p:tgtEl>
                                          <p:spTgt spid="150665"/>
                                        </p:tgtEl>
                                      </p:cBhvr>
                                    </p:animEffect>
                                  </p:childTnLst>
                                </p:cTn>
                              </p:par>
                              <p:par>
                                <p:cTn id="8" presetID="10" presetClass="entr" presetSubtype="0" fill="hold" nodeType="withEffect">
                                  <p:stCondLst>
                                    <p:cond delay="0"/>
                                  </p:stCondLst>
                                  <p:childTnLst>
                                    <p:set>
                                      <p:cBhvr>
                                        <p:cTn id="9" dur="1" fill="hold">
                                          <p:stCondLst>
                                            <p:cond delay="0"/>
                                          </p:stCondLst>
                                        </p:cTn>
                                        <p:tgtEl>
                                          <p:spTgt spid="150738"/>
                                        </p:tgtEl>
                                        <p:attrNameLst>
                                          <p:attrName>style.visibility</p:attrName>
                                        </p:attrNameLst>
                                      </p:cBhvr>
                                      <p:to>
                                        <p:strVal val="visible"/>
                                      </p:to>
                                    </p:set>
                                    <p:animEffect transition="in" filter="fade">
                                      <p:cBhvr>
                                        <p:cTn id="10" dur="500"/>
                                        <p:tgtEl>
                                          <p:spTgt spid="1507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710"/>
                                        </p:tgtEl>
                                        <p:attrNameLst>
                                          <p:attrName>style.visibility</p:attrName>
                                        </p:attrNameLst>
                                      </p:cBhvr>
                                      <p:to>
                                        <p:strVal val="visible"/>
                                      </p:to>
                                    </p:set>
                                    <p:animEffect transition="in" filter="fade">
                                      <p:cBhvr>
                                        <p:cTn id="13" dur="500"/>
                                        <p:tgtEl>
                                          <p:spTgt spid="150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65" grpId="0"/>
      <p:bldP spid="1507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4" name="TextBox 3"/>
          <p:cNvSpPr txBox="1"/>
          <p:nvPr/>
        </p:nvSpPr>
        <p:spPr>
          <a:xfrm>
            <a:off x="310560" y="1412776"/>
            <a:ext cx="3570208" cy="461665"/>
          </a:xfrm>
          <a:prstGeom prst="rect">
            <a:avLst/>
          </a:prstGeom>
          <a:noFill/>
        </p:spPr>
        <p:txBody>
          <a:bodyPr wrap="none" rtlCol="0">
            <a:spAutoFit/>
          </a:bodyPr>
          <a:lstStyle/>
          <a:p>
            <a:r>
              <a:rPr lang="zh-CN" altLang="en-US" sz="2400" dirty="0">
                <a:solidFill>
                  <a:srgbClr val="000000"/>
                </a:solidFill>
              </a:rPr>
              <a:t>感知器算法用于多类情况</a:t>
            </a:r>
            <a:endParaRPr lang="en-US" altLang="zh-CN" sz="2400" dirty="0">
              <a:solidFill>
                <a:srgbClr val="000000"/>
              </a:solidFill>
            </a:endParaRPr>
          </a:p>
        </p:txBody>
      </p:sp>
      <p:sp>
        <p:nvSpPr>
          <p:cNvPr id="5" name="Rectangle 4"/>
          <p:cNvSpPr>
            <a:spLocks noChangeArrowheads="1"/>
          </p:cNvSpPr>
          <p:nvPr/>
        </p:nvSpPr>
        <p:spPr bwMode="auto">
          <a:xfrm>
            <a:off x="107504" y="1910063"/>
            <a:ext cx="6467475" cy="437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304800">
              <a:lnSpc>
                <a:spcPct val="125000"/>
              </a:lnSpc>
            </a:pPr>
            <a:r>
              <a:rPr lang="zh-CN" altLang="en-US" sz="2000" b="1" baseline="0" dirty="0">
                <a:solidFill>
                  <a:srgbClr val="000000"/>
                </a:solidFill>
                <a:latin typeface="Times New Roman" pitchFamily="18" charset="0"/>
              </a:rPr>
              <a:t>多类情况</a:t>
            </a:r>
            <a:r>
              <a:rPr lang="en-US" altLang="zh-CN" sz="2000" b="1" baseline="0" dirty="0">
                <a:solidFill>
                  <a:srgbClr val="000000"/>
                </a:solidFill>
                <a:latin typeface="Times New Roman" pitchFamily="18" charset="0"/>
              </a:rPr>
              <a:t>3</a:t>
            </a:r>
            <a:r>
              <a:rPr lang="zh-CN" altLang="en-US" sz="2000" b="1" baseline="0" dirty="0">
                <a:solidFill>
                  <a:srgbClr val="000000"/>
                </a:solidFill>
                <a:latin typeface="Times New Roman" pitchFamily="18" charset="0"/>
              </a:rPr>
              <a:t>回顾：</a:t>
            </a:r>
          </a:p>
        </p:txBody>
      </p:sp>
      <p:grpSp>
        <p:nvGrpSpPr>
          <p:cNvPr id="6" name="Group 50"/>
          <p:cNvGrpSpPr>
            <a:grpSpLocks/>
          </p:cNvGrpSpPr>
          <p:nvPr/>
        </p:nvGrpSpPr>
        <p:grpSpPr bwMode="auto">
          <a:xfrm>
            <a:off x="846138" y="2380537"/>
            <a:ext cx="5599113" cy="444500"/>
            <a:chOff x="519" y="781"/>
            <a:chExt cx="3527" cy="280"/>
          </a:xfrm>
        </p:grpSpPr>
        <p:graphicFrame>
          <p:nvGraphicFramePr>
            <p:cNvPr id="7" name="Object 7"/>
            <p:cNvGraphicFramePr>
              <a:graphicFrameLocks noChangeAspect="1"/>
            </p:cNvGraphicFramePr>
            <p:nvPr>
              <p:extLst>
                <p:ext uri="{D42A27DB-BD31-4B8C-83A1-F6EECF244321}">
                  <p14:modId xmlns:p14="http://schemas.microsoft.com/office/powerpoint/2010/main" val="61270306"/>
                </p:ext>
              </p:extLst>
            </p:nvPr>
          </p:nvGraphicFramePr>
          <p:xfrm>
            <a:off x="3288" y="820"/>
            <a:ext cx="758" cy="219"/>
          </p:xfrm>
          <a:graphic>
            <a:graphicData uri="http://schemas.openxmlformats.org/presentationml/2006/ole">
              <mc:AlternateContent xmlns:mc="http://schemas.openxmlformats.org/markup-compatibility/2006">
                <mc:Choice xmlns:v="urn:schemas-microsoft-com:vml" Requires="v">
                  <p:oleObj spid="_x0000_s677682" name="公式" r:id="rId3" imgW="736600" imgH="203200" progId="Equation.3">
                    <p:embed/>
                  </p:oleObj>
                </mc:Choice>
                <mc:Fallback>
                  <p:oleObj name="公式" r:id="rId3" imgW="7366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820"/>
                          <a:ext cx="758" cy="219"/>
                        </a:xfrm>
                        <a:prstGeom prst="rect">
                          <a:avLst/>
                        </a:prstGeom>
                        <a:noFill/>
                        <a:ln>
                          <a:noFill/>
                        </a:ln>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834086355"/>
                </p:ext>
              </p:extLst>
            </p:nvPr>
          </p:nvGraphicFramePr>
          <p:xfrm>
            <a:off x="794" y="810"/>
            <a:ext cx="444" cy="236"/>
          </p:xfrm>
          <a:graphic>
            <a:graphicData uri="http://schemas.openxmlformats.org/presentationml/2006/ole">
              <mc:AlternateContent xmlns:mc="http://schemas.openxmlformats.org/markup-compatibility/2006">
                <mc:Choice xmlns:v="urn:schemas-microsoft-com:vml" Requires="v">
                  <p:oleObj spid="_x0000_s677683" name="公式" r:id="rId5" imgW="457200" imgH="228600" progId="Equation.3">
                    <p:embed/>
                  </p:oleObj>
                </mc:Choice>
                <mc:Fallback>
                  <p:oleObj name="公式" r:id="rId5" imgW="457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 y="810"/>
                          <a:ext cx="444" cy="236"/>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38209403"/>
                </p:ext>
              </p:extLst>
            </p:nvPr>
          </p:nvGraphicFramePr>
          <p:xfrm>
            <a:off x="1775" y="816"/>
            <a:ext cx="1468" cy="245"/>
          </p:xfrm>
          <a:graphic>
            <a:graphicData uri="http://schemas.openxmlformats.org/presentationml/2006/ole">
              <mc:AlternateContent xmlns:mc="http://schemas.openxmlformats.org/markup-compatibility/2006">
                <mc:Choice xmlns:v="urn:schemas-microsoft-com:vml" Requires="v">
                  <p:oleObj spid="_x0000_s677684" name="公式" r:id="rId7" imgW="1524000" imgH="241300" progId="Equation.3">
                    <p:embed/>
                  </p:oleObj>
                </mc:Choice>
                <mc:Fallback>
                  <p:oleObj name="公式" r:id="rId7" imgW="15240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5" y="816"/>
                          <a:ext cx="1468" cy="245"/>
                        </a:xfrm>
                        <a:prstGeom prst="rect">
                          <a:avLst/>
                        </a:prstGeom>
                        <a:noFill/>
                        <a:ln>
                          <a:noFill/>
                        </a:ln>
                      </p:spPr>
                    </p:pic>
                  </p:oleObj>
                </mc:Fallback>
              </mc:AlternateContent>
            </a:graphicData>
          </a:graphic>
        </p:graphicFrame>
        <p:sp>
          <p:nvSpPr>
            <p:cNvPr id="10" name="Rectangle 10"/>
            <p:cNvSpPr>
              <a:spLocks noChangeArrowheads="1"/>
            </p:cNvSpPr>
            <p:nvPr/>
          </p:nvSpPr>
          <p:spPr bwMode="auto">
            <a:xfrm>
              <a:off x="519" y="781"/>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若</a:t>
              </a:r>
            </a:p>
          </p:txBody>
        </p:sp>
        <p:sp>
          <p:nvSpPr>
            <p:cNvPr id="11" name="Rectangle 11"/>
            <p:cNvSpPr>
              <a:spLocks noChangeArrowheads="1"/>
            </p:cNvSpPr>
            <p:nvPr/>
          </p:nvSpPr>
          <p:spPr bwMode="auto">
            <a:xfrm>
              <a:off x="1262" y="804"/>
              <a:ext cx="48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，则 </a:t>
              </a:r>
            </a:p>
          </p:txBody>
        </p:sp>
      </p:grpSp>
      <p:sp>
        <p:nvSpPr>
          <p:cNvPr id="12" name="Rectangle 13"/>
          <p:cNvSpPr>
            <a:spLocks noChangeArrowheads="1"/>
          </p:cNvSpPr>
          <p:nvPr/>
        </p:nvSpPr>
        <p:spPr bwMode="auto">
          <a:xfrm>
            <a:off x="846137" y="2861936"/>
            <a:ext cx="4202113"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对于</a:t>
            </a:r>
            <a:r>
              <a:rPr lang="en-US" altLang="zh-CN" sz="2000" i="1" baseline="0" dirty="0">
                <a:solidFill>
                  <a:srgbClr val="000000"/>
                </a:solidFill>
              </a:rPr>
              <a:t>M</a:t>
            </a:r>
            <a:r>
              <a:rPr lang="zh-CN" altLang="en-US" sz="2000" baseline="0" dirty="0">
                <a:solidFill>
                  <a:srgbClr val="000000"/>
                </a:solidFill>
              </a:rPr>
              <a:t>类模式应存在</a:t>
            </a:r>
            <a:r>
              <a:rPr lang="en-US" altLang="zh-CN" sz="2000" i="1" baseline="0" dirty="0">
                <a:solidFill>
                  <a:srgbClr val="000000"/>
                </a:solidFill>
              </a:rPr>
              <a:t>M</a:t>
            </a:r>
            <a:r>
              <a:rPr lang="zh-CN" altLang="en-US" sz="2000" baseline="0" dirty="0">
                <a:solidFill>
                  <a:srgbClr val="000000"/>
                </a:solidFill>
              </a:rPr>
              <a:t>个判决函数：</a:t>
            </a:r>
          </a:p>
        </p:txBody>
      </p:sp>
      <p:graphicFrame>
        <p:nvGraphicFramePr>
          <p:cNvPr id="13" name="Object 6"/>
          <p:cNvGraphicFramePr>
            <a:graphicFrameLocks noChangeAspect="1"/>
          </p:cNvGraphicFramePr>
          <p:nvPr>
            <p:extLst>
              <p:ext uri="{D42A27DB-BD31-4B8C-83A1-F6EECF244321}">
                <p14:modId xmlns:p14="http://schemas.microsoft.com/office/powerpoint/2010/main" val="2614005068"/>
              </p:ext>
            </p:extLst>
          </p:nvPr>
        </p:nvGraphicFramePr>
        <p:xfrm>
          <a:off x="4788024" y="2861936"/>
          <a:ext cx="2135684" cy="428625"/>
        </p:xfrm>
        <a:graphic>
          <a:graphicData uri="http://schemas.openxmlformats.org/presentationml/2006/ole">
            <mc:AlternateContent xmlns:mc="http://schemas.openxmlformats.org/markup-compatibility/2006">
              <mc:Choice xmlns:v="urn:schemas-microsoft-com:vml" Requires="v">
                <p:oleObj spid="_x0000_s677685" name="公式" r:id="rId9" imgW="1143000" imgH="228600" progId="Equation.3">
                  <p:embed/>
                </p:oleObj>
              </mc:Choice>
              <mc:Fallback>
                <p:oleObj name="公式" r:id="rId9" imgW="1143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2861936"/>
                        <a:ext cx="2135684" cy="428625"/>
                      </a:xfrm>
                      <a:prstGeom prst="rect">
                        <a:avLst/>
                      </a:prstGeom>
                      <a:noFill/>
                      <a:ln>
                        <a:noFill/>
                      </a:ln>
                    </p:spPr>
                  </p:pic>
                </p:oleObj>
              </mc:Fallback>
            </mc:AlternateContent>
          </a:graphicData>
        </a:graphic>
      </p:graphicFrame>
      <p:sp>
        <p:nvSpPr>
          <p:cNvPr id="14" name="Rectangle 4"/>
          <p:cNvSpPr>
            <a:spLocks noChangeArrowheads="1"/>
          </p:cNvSpPr>
          <p:nvPr/>
        </p:nvSpPr>
        <p:spPr bwMode="auto">
          <a:xfrm>
            <a:off x="107503" y="3356992"/>
            <a:ext cx="6467475"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304800">
              <a:lnSpc>
                <a:spcPct val="125000"/>
              </a:lnSpc>
            </a:pPr>
            <a:r>
              <a:rPr lang="zh-CN" altLang="en-US" sz="2000" b="1" dirty="0">
                <a:solidFill>
                  <a:srgbClr val="000000"/>
                </a:solidFill>
              </a:rPr>
              <a:t>输入</a:t>
            </a:r>
            <a:r>
              <a:rPr lang="zh-CN" altLang="en-US" sz="2000" baseline="0" dirty="0">
                <a:solidFill>
                  <a:srgbClr val="000000"/>
                </a:solidFill>
                <a:latin typeface="Times New Roman" pitchFamily="18" charset="0"/>
              </a:rPr>
              <a:t>：</a:t>
            </a:r>
          </a:p>
        </p:txBody>
      </p:sp>
      <p:sp>
        <p:nvSpPr>
          <p:cNvPr id="15" name="Rectangle 22"/>
          <p:cNvSpPr>
            <a:spLocks noChangeArrowheads="1"/>
          </p:cNvSpPr>
          <p:nvPr/>
        </p:nvSpPr>
        <p:spPr bwMode="auto">
          <a:xfrm>
            <a:off x="1212131" y="3376580"/>
            <a:ext cx="277031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 （</a:t>
            </a:r>
            <a:r>
              <a:rPr lang="en-US" altLang="zh-CN" sz="2000" baseline="0" dirty="0">
                <a:solidFill>
                  <a:srgbClr val="000000"/>
                </a:solidFill>
              </a:rPr>
              <a:t>1</a:t>
            </a:r>
            <a:r>
              <a:rPr lang="zh-CN" altLang="en-US" sz="2000" baseline="0" dirty="0">
                <a:solidFill>
                  <a:srgbClr val="000000"/>
                </a:solidFill>
              </a:rPr>
              <a:t>）</a:t>
            </a:r>
            <a:r>
              <a:rPr lang="en-US" altLang="zh-CN" sz="2000" i="1" baseline="0" dirty="0">
                <a:solidFill>
                  <a:srgbClr val="000000"/>
                </a:solidFill>
              </a:rPr>
              <a:t>M </a:t>
            </a:r>
            <a:r>
              <a:rPr lang="zh-CN" altLang="en-US" sz="2000" baseline="0" dirty="0">
                <a:solidFill>
                  <a:srgbClr val="000000"/>
                </a:solidFill>
              </a:rPr>
              <a:t>种模式类别： </a:t>
            </a:r>
          </a:p>
        </p:txBody>
      </p:sp>
      <p:graphicFrame>
        <p:nvGraphicFramePr>
          <p:cNvPr id="16" name="对象 15"/>
          <p:cNvGraphicFramePr>
            <a:graphicFrameLocks noChangeAspect="1"/>
          </p:cNvGraphicFramePr>
          <p:nvPr>
            <p:extLst>
              <p:ext uri="{D42A27DB-BD31-4B8C-83A1-F6EECF244321}">
                <p14:modId xmlns:p14="http://schemas.microsoft.com/office/powerpoint/2010/main" val="1844800667"/>
              </p:ext>
            </p:extLst>
          </p:nvPr>
        </p:nvGraphicFramePr>
        <p:xfrm>
          <a:off x="3707904" y="3348122"/>
          <a:ext cx="2079625" cy="431800"/>
        </p:xfrm>
        <a:graphic>
          <a:graphicData uri="http://schemas.openxmlformats.org/presentationml/2006/ole">
            <mc:AlternateContent xmlns:mc="http://schemas.openxmlformats.org/markup-compatibility/2006">
              <mc:Choice xmlns:v="urn:schemas-microsoft-com:vml" Requires="v">
                <p:oleObj spid="_x0000_s677686" name="公式" r:id="rId11" imgW="850531" imgH="215806" progId="Equation.3">
                  <p:embed/>
                </p:oleObj>
              </mc:Choice>
              <mc:Fallback>
                <p:oleObj name="公式" r:id="rId11" imgW="850531" imgH="215806"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7904" y="3348122"/>
                        <a:ext cx="2079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22"/>
          <p:cNvSpPr>
            <a:spLocks noChangeArrowheads="1"/>
          </p:cNvSpPr>
          <p:nvPr/>
        </p:nvSpPr>
        <p:spPr bwMode="auto">
          <a:xfrm>
            <a:off x="1212131" y="3824690"/>
            <a:ext cx="24929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 （</a:t>
            </a:r>
            <a:r>
              <a:rPr lang="en-US" altLang="zh-CN" sz="2000" baseline="0" dirty="0">
                <a:solidFill>
                  <a:srgbClr val="000000"/>
                </a:solidFill>
              </a:rPr>
              <a:t>2</a:t>
            </a:r>
            <a:r>
              <a:rPr lang="zh-CN" altLang="en-US" sz="2000" baseline="0" dirty="0">
                <a:solidFill>
                  <a:srgbClr val="000000"/>
                </a:solidFill>
              </a:rPr>
              <a:t>）样本数据集。 </a:t>
            </a:r>
          </a:p>
        </p:txBody>
      </p:sp>
      <p:sp>
        <p:nvSpPr>
          <p:cNvPr id="18" name="Rectangle 22"/>
          <p:cNvSpPr>
            <a:spLocks noChangeArrowheads="1"/>
          </p:cNvSpPr>
          <p:nvPr/>
        </p:nvSpPr>
        <p:spPr bwMode="auto">
          <a:xfrm>
            <a:off x="1212131" y="4377200"/>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 （</a:t>
            </a:r>
            <a:r>
              <a:rPr lang="en-US" altLang="zh-CN" sz="2000" baseline="0" dirty="0">
                <a:solidFill>
                  <a:srgbClr val="000000"/>
                </a:solidFill>
              </a:rPr>
              <a:t>3</a:t>
            </a:r>
            <a:r>
              <a:rPr lang="zh-CN" altLang="en-US" sz="2000" baseline="0" dirty="0">
                <a:solidFill>
                  <a:srgbClr val="000000"/>
                </a:solidFill>
              </a:rPr>
              <a:t>）判决函数 </a:t>
            </a:r>
          </a:p>
        </p:txBody>
      </p:sp>
      <p:graphicFrame>
        <p:nvGraphicFramePr>
          <p:cNvPr id="19" name="对象 18"/>
          <p:cNvGraphicFramePr>
            <a:graphicFrameLocks noChangeAspect="1"/>
          </p:cNvGraphicFramePr>
          <p:nvPr>
            <p:extLst>
              <p:ext uri="{D42A27DB-BD31-4B8C-83A1-F6EECF244321}">
                <p14:modId xmlns:p14="http://schemas.microsoft.com/office/powerpoint/2010/main" val="2382881353"/>
              </p:ext>
            </p:extLst>
          </p:nvPr>
        </p:nvGraphicFramePr>
        <p:xfrm>
          <a:off x="3059832" y="4348685"/>
          <a:ext cx="2135188" cy="428625"/>
        </p:xfrm>
        <a:graphic>
          <a:graphicData uri="http://schemas.openxmlformats.org/presentationml/2006/ole">
            <mc:AlternateContent xmlns:mc="http://schemas.openxmlformats.org/markup-compatibility/2006">
              <mc:Choice xmlns:v="urn:schemas-microsoft-com:vml" Requires="v">
                <p:oleObj spid="_x0000_s677687" name="公式" r:id="rId13" imgW="1143000" imgH="228600" progId="Equation.3">
                  <p:embed/>
                </p:oleObj>
              </mc:Choice>
              <mc:Fallback>
                <p:oleObj name="公式" r:id="rId13" imgW="11430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832" y="4348685"/>
                        <a:ext cx="21351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21"/>
          <p:cNvSpPr>
            <a:spLocks noChangeArrowheads="1"/>
          </p:cNvSpPr>
          <p:nvPr/>
        </p:nvSpPr>
        <p:spPr bwMode="auto">
          <a:xfrm>
            <a:off x="395536" y="4869160"/>
            <a:ext cx="535355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1" baseline="0" dirty="0">
                <a:solidFill>
                  <a:srgbClr val="000000"/>
                </a:solidFill>
                <a:latin typeface="Times New Roman" pitchFamily="18" charset="0"/>
              </a:rPr>
              <a:t>输出：</a:t>
            </a:r>
            <a:r>
              <a:rPr lang="en-US" altLang="zh-CN" sz="2000" baseline="0" dirty="0">
                <a:solidFill>
                  <a:srgbClr val="000000"/>
                </a:solidFill>
                <a:latin typeface="Times New Roman" pitchFamily="18" charset="0"/>
              </a:rPr>
              <a:t>M</a:t>
            </a:r>
            <a:r>
              <a:rPr lang="zh-CN" altLang="en-US" sz="2000" baseline="0" dirty="0">
                <a:solidFill>
                  <a:srgbClr val="000000"/>
                </a:solidFill>
                <a:latin typeface="Times New Roman" pitchFamily="18" charset="0"/>
              </a:rPr>
              <a:t>个判决式的权向量</a:t>
            </a:r>
            <a:r>
              <a:rPr lang="en-US" altLang="zh-CN" sz="2000" baseline="0" dirty="0">
                <a:solidFill>
                  <a:srgbClr val="000000"/>
                </a:solidFill>
                <a:latin typeface="Times New Roman" pitchFamily="18" charset="0"/>
              </a:rPr>
              <a:t>W</a:t>
            </a:r>
            <a:r>
              <a:rPr lang="zh-CN" altLang="en-US" sz="2000" baseline="0" dirty="0">
                <a:solidFill>
                  <a:srgbClr val="000000"/>
                </a:solidFill>
                <a:latin typeface="Times New Roman" pitchFamily="18" charset="0"/>
              </a:rPr>
              <a:t>，使得</a:t>
            </a:r>
            <a:endParaRPr lang="en-US" altLang="zh-CN" sz="2000" baseline="0" dirty="0">
              <a:solidFill>
                <a:srgbClr val="000000"/>
              </a:solidFill>
              <a:latin typeface="Times New Roman" pitchFamily="18" charset="0"/>
            </a:endParaRPr>
          </a:p>
        </p:txBody>
      </p:sp>
      <p:grpSp>
        <p:nvGrpSpPr>
          <p:cNvPr id="21" name="Group 50"/>
          <p:cNvGrpSpPr>
            <a:grpSpLocks/>
          </p:cNvGrpSpPr>
          <p:nvPr/>
        </p:nvGrpSpPr>
        <p:grpSpPr bwMode="auto">
          <a:xfrm>
            <a:off x="1236066" y="5269270"/>
            <a:ext cx="5599113" cy="444500"/>
            <a:chOff x="519" y="781"/>
            <a:chExt cx="3527" cy="280"/>
          </a:xfrm>
        </p:grpSpPr>
        <p:graphicFrame>
          <p:nvGraphicFramePr>
            <p:cNvPr id="22" name="Object 7"/>
            <p:cNvGraphicFramePr>
              <a:graphicFrameLocks noChangeAspect="1"/>
            </p:cNvGraphicFramePr>
            <p:nvPr>
              <p:extLst>
                <p:ext uri="{D42A27DB-BD31-4B8C-83A1-F6EECF244321}">
                  <p14:modId xmlns:p14="http://schemas.microsoft.com/office/powerpoint/2010/main" val="3332015090"/>
                </p:ext>
              </p:extLst>
            </p:nvPr>
          </p:nvGraphicFramePr>
          <p:xfrm>
            <a:off x="3288" y="820"/>
            <a:ext cx="758" cy="219"/>
          </p:xfrm>
          <a:graphic>
            <a:graphicData uri="http://schemas.openxmlformats.org/presentationml/2006/ole">
              <mc:AlternateContent xmlns:mc="http://schemas.openxmlformats.org/markup-compatibility/2006">
                <mc:Choice xmlns:v="urn:schemas-microsoft-com:vml" Requires="v">
                  <p:oleObj spid="_x0000_s677688" name="公式" r:id="rId14" imgW="736600" imgH="203200" progId="Equation.3">
                    <p:embed/>
                  </p:oleObj>
                </mc:Choice>
                <mc:Fallback>
                  <p:oleObj name="公式" r:id="rId14" imgW="7366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820"/>
                          <a:ext cx="758" cy="219"/>
                        </a:xfrm>
                        <a:prstGeom prst="rect">
                          <a:avLst/>
                        </a:prstGeom>
                        <a:noFill/>
                        <a:ln>
                          <a:noFill/>
                        </a:ln>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2579072568"/>
                </p:ext>
              </p:extLst>
            </p:nvPr>
          </p:nvGraphicFramePr>
          <p:xfrm>
            <a:off x="794" y="810"/>
            <a:ext cx="444" cy="236"/>
          </p:xfrm>
          <a:graphic>
            <a:graphicData uri="http://schemas.openxmlformats.org/presentationml/2006/ole">
              <mc:AlternateContent xmlns:mc="http://schemas.openxmlformats.org/markup-compatibility/2006">
                <mc:Choice xmlns:v="urn:schemas-microsoft-com:vml" Requires="v">
                  <p:oleObj spid="_x0000_s677689" name="公式" r:id="rId15" imgW="457200" imgH="228600" progId="Equation.3">
                    <p:embed/>
                  </p:oleObj>
                </mc:Choice>
                <mc:Fallback>
                  <p:oleObj name="公式" r:id="rId15" imgW="457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 y="810"/>
                          <a:ext cx="444" cy="236"/>
                        </a:xfrm>
                        <a:prstGeom prst="rect">
                          <a:avLst/>
                        </a:prstGeom>
                        <a:noFill/>
                        <a:ln>
                          <a:noFill/>
                        </a:ln>
                      </p:spPr>
                    </p:pic>
                  </p:oleObj>
                </mc:Fallback>
              </mc:AlternateContent>
            </a:graphicData>
          </a:graphic>
        </p:graphicFrame>
        <p:graphicFrame>
          <p:nvGraphicFramePr>
            <p:cNvPr id="24" name="Object 8"/>
            <p:cNvGraphicFramePr>
              <a:graphicFrameLocks noChangeAspect="1"/>
            </p:cNvGraphicFramePr>
            <p:nvPr>
              <p:extLst>
                <p:ext uri="{D42A27DB-BD31-4B8C-83A1-F6EECF244321}">
                  <p14:modId xmlns:p14="http://schemas.microsoft.com/office/powerpoint/2010/main" val="276733680"/>
                </p:ext>
              </p:extLst>
            </p:nvPr>
          </p:nvGraphicFramePr>
          <p:xfrm>
            <a:off x="1775" y="816"/>
            <a:ext cx="1468" cy="245"/>
          </p:xfrm>
          <a:graphic>
            <a:graphicData uri="http://schemas.openxmlformats.org/presentationml/2006/ole">
              <mc:AlternateContent xmlns:mc="http://schemas.openxmlformats.org/markup-compatibility/2006">
                <mc:Choice xmlns:v="urn:schemas-microsoft-com:vml" Requires="v">
                  <p:oleObj spid="_x0000_s677690" name="公式" r:id="rId16" imgW="1524000" imgH="241300" progId="Equation.3">
                    <p:embed/>
                  </p:oleObj>
                </mc:Choice>
                <mc:Fallback>
                  <p:oleObj name="公式" r:id="rId16" imgW="15240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5" y="816"/>
                          <a:ext cx="1468" cy="245"/>
                        </a:xfrm>
                        <a:prstGeom prst="rect">
                          <a:avLst/>
                        </a:prstGeom>
                        <a:noFill/>
                        <a:ln>
                          <a:noFill/>
                        </a:ln>
                      </p:spPr>
                    </p:pic>
                  </p:oleObj>
                </mc:Fallback>
              </mc:AlternateContent>
            </a:graphicData>
          </a:graphic>
        </p:graphicFrame>
        <p:sp>
          <p:nvSpPr>
            <p:cNvPr id="25" name="Rectangle 10"/>
            <p:cNvSpPr>
              <a:spLocks noChangeArrowheads="1"/>
            </p:cNvSpPr>
            <p:nvPr/>
          </p:nvSpPr>
          <p:spPr bwMode="auto">
            <a:xfrm>
              <a:off x="519" y="781"/>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若</a:t>
              </a:r>
            </a:p>
          </p:txBody>
        </p:sp>
        <p:sp>
          <p:nvSpPr>
            <p:cNvPr id="26" name="Rectangle 11"/>
            <p:cNvSpPr>
              <a:spLocks noChangeArrowheads="1"/>
            </p:cNvSpPr>
            <p:nvPr/>
          </p:nvSpPr>
          <p:spPr bwMode="auto">
            <a:xfrm>
              <a:off x="1262" y="804"/>
              <a:ext cx="48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，则 </a:t>
              </a:r>
            </a:p>
          </p:txBody>
        </p:sp>
      </p:grpSp>
      <p:sp>
        <p:nvSpPr>
          <p:cNvPr id="27"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29</a:t>
            </a:fld>
            <a:endParaRPr lang="en-US" altLang="zh-CN" sz="2800" dirty="0">
              <a:solidFill>
                <a:schemeClr val="tx1"/>
              </a:solidFill>
            </a:endParaRPr>
          </a:p>
        </p:txBody>
      </p:sp>
    </p:spTree>
    <p:extLst>
      <p:ext uri="{BB962C8B-B14F-4D97-AF65-F5344CB8AC3E}">
        <p14:creationId xmlns:p14="http://schemas.microsoft.com/office/powerpoint/2010/main" val="418351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p:cNvSpPr>
            <a:spLocks noGrp="1"/>
          </p:cNvSpPr>
          <p:nvPr>
            <p:ph type="sldNum" sz="quarter" idx="4294967295"/>
          </p:nvPr>
        </p:nvSpPr>
        <p:spPr>
          <a:xfrm>
            <a:off x="8540824" y="6381328"/>
            <a:ext cx="603176" cy="457200"/>
          </a:xfrm>
          <a:prstGeom prst="rect">
            <a:avLst/>
          </a:prstGeom>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90A7022-A8CF-4284-B405-87D2532572CF}" type="slidenum">
              <a:rPr lang="en-US" altLang="zh-CN" sz="2800" smtClean="0"/>
              <a:pPr eaLnBrk="1" hangingPunct="1"/>
              <a:t>3</a:t>
            </a:fld>
            <a:endParaRPr lang="en-US" altLang="zh-CN" sz="2800" dirty="0"/>
          </a:p>
        </p:txBody>
      </p:sp>
      <p:sp>
        <p:nvSpPr>
          <p:cNvPr id="4" name="标题 1"/>
          <p:cNvSpPr txBox="1">
            <a:spLocks noChangeArrowheads="1"/>
          </p:cNvSpPr>
          <p:nvPr/>
        </p:nvSpPr>
        <p:spPr>
          <a:xfrm>
            <a:off x="539552" y="2204864"/>
            <a:ext cx="7772400" cy="114300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kern="0" dirty="0"/>
              <a:t>上一讲回顾</a:t>
            </a:r>
          </a:p>
        </p:txBody>
      </p:sp>
    </p:spTree>
    <p:extLst>
      <p:ext uri="{BB962C8B-B14F-4D97-AF65-F5344CB8AC3E}">
        <p14:creationId xmlns:p14="http://schemas.microsoft.com/office/powerpoint/2010/main" val="422167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1" name="Rectangle 17"/>
          <p:cNvSpPr>
            <a:spLocks noChangeArrowheads="1"/>
          </p:cNvSpPr>
          <p:nvPr/>
        </p:nvSpPr>
        <p:spPr bwMode="auto">
          <a:xfrm>
            <a:off x="347663" y="1950496"/>
            <a:ext cx="146706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算法描述：</a:t>
            </a:r>
          </a:p>
        </p:txBody>
      </p:sp>
      <p:graphicFrame>
        <p:nvGraphicFramePr>
          <p:cNvPr id="154644" name="Object 20"/>
          <p:cNvGraphicFramePr>
            <a:graphicFrameLocks noChangeAspect="1"/>
          </p:cNvGraphicFramePr>
          <p:nvPr>
            <p:extLst>
              <p:ext uri="{D42A27DB-BD31-4B8C-83A1-F6EECF244321}">
                <p14:modId xmlns:p14="http://schemas.microsoft.com/office/powerpoint/2010/main" val="2812074303"/>
              </p:ext>
            </p:extLst>
          </p:nvPr>
        </p:nvGraphicFramePr>
        <p:xfrm>
          <a:off x="4355976" y="2380692"/>
          <a:ext cx="2349475" cy="390936"/>
        </p:xfrm>
        <a:graphic>
          <a:graphicData uri="http://schemas.openxmlformats.org/presentationml/2006/ole">
            <mc:AlternateContent xmlns:mc="http://schemas.openxmlformats.org/markup-compatibility/2006">
              <mc:Choice xmlns:v="urn:schemas-microsoft-com:vml" Requires="v">
                <p:oleObj spid="_x0000_s655281" name="公式" r:id="rId4" imgW="1257300" imgH="241300" progId="Equation.3">
                  <p:embed/>
                </p:oleObj>
              </mc:Choice>
              <mc:Fallback>
                <p:oleObj name="公式" r:id="rId4" imgW="12573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2380692"/>
                        <a:ext cx="2349475" cy="390936"/>
                      </a:xfrm>
                      <a:prstGeom prst="rect">
                        <a:avLst/>
                      </a:prstGeom>
                      <a:noFill/>
                      <a:ln>
                        <a:noFill/>
                      </a:ln>
                    </p:spPr>
                  </p:pic>
                </p:oleObj>
              </mc:Fallback>
            </mc:AlternateContent>
          </a:graphicData>
        </a:graphic>
      </p:graphicFrame>
      <p:sp>
        <p:nvSpPr>
          <p:cNvPr id="154647" name="Rectangle 23"/>
          <p:cNvSpPr>
            <a:spLocks noChangeArrowheads="1"/>
          </p:cNvSpPr>
          <p:nvPr/>
        </p:nvSpPr>
        <p:spPr bwMode="auto">
          <a:xfrm>
            <a:off x="425688" y="2354885"/>
            <a:ext cx="390363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a:t>
            </a:r>
            <a:r>
              <a:rPr lang="en-US" altLang="zh-CN" sz="2000" baseline="0" dirty="0">
                <a:solidFill>
                  <a:srgbClr val="000000"/>
                </a:solidFill>
              </a:rPr>
              <a:t>1</a:t>
            </a:r>
            <a:r>
              <a:rPr lang="zh-CN" altLang="en-US" sz="2000" baseline="0" dirty="0">
                <a:solidFill>
                  <a:srgbClr val="000000"/>
                </a:solidFill>
              </a:rPr>
              <a:t>）初始化</a:t>
            </a:r>
            <a:r>
              <a:rPr lang="zh-CN" altLang="en-US" sz="2000" dirty="0">
                <a:solidFill>
                  <a:srgbClr val="000000"/>
                </a:solidFill>
              </a:rPr>
              <a:t>。</a:t>
            </a:r>
            <a:r>
              <a:rPr lang="zh-CN" altLang="en-US" sz="2000" baseline="0" dirty="0">
                <a:solidFill>
                  <a:srgbClr val="000000"/>
                </a:solidFill>
              </a:rPr>
              <a:t>设权向量初值为：</a:t>
            </a:r>
          </a:p>
        </p:txBody>
      </p:sp>
      <p:sp>
        <p:nvSpPr>
          <p:cNvPr id="154648" name="Rectangle 24"/>
          <p:cNvSpPr>
            <a:spLocks noChangeArrowheads="1"/>
          </p:cNvSpPr>
          <p:nvPr/>
        </p:nvSpPr>
        <p:spPr bwMode="auto">
          <a:xfrm>
            <a:off x="-108519" y="3266729"/>
            <a:ext cx="8496870" cy="82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en-US" altLang="zh-CN" sz="2000" baseline="0" dirty="0">
                <a:solidFill>
                  <a:srgbClr val="000000"/>
                </a:solidFill>
              </a:rPr>
              <a:t>        </a:t>
            </a:r>
            <a:r>
              <a:rPr lang="zh-CN" altLang="en-US" sz="2000" baseline="0" dirty="0">
                <a:solidFill>
                  <a:srgbClr val="000000"/>
                </a:solidFill>
              </a:rPr>
              <a:t>（</a:t>
            </a:r>
            <a:r>
              <a:rPr lang="en-US" altLang="zh-CN" sz="2000" baseline="0" dirty="0">
                <a:solidFill>
                  <a:srgbClr val="000000"/>
                </a:solidFill>
              </a:rPr>
              <a:t>2</a:t>
            </a:r>
            <a:r>
              <a:rPr lang="zh-CN" altLang="en-US" sz="2000" baseline="0" dirty="0">
                <a:solidFill>
                  <a:srgbClr val="000000"/>
                </a:solidFill>
              </a:rPr>
              <a:t>）迭代。第</a:t>
            </a:r>
            <a:r>
              <a:rPr lang="en-US" altLang="zh-CN" sz="2000" i="1" baseline="0" dirty="0">
                <a:solidFill>
                  <a:srgbClr val="000000"/>
                </a:solidFill>
              </a:rPr>
              <a:t>k</a:t>
            </a:r>
            <a:r>
              <a:rPr lang="zh-CN" altLang="en-US" sz="2000" baseline="0" dirty="0">
                <a:solidFill>
                  <a:srgbClr val="000000"/>
                </a:solidFill>
              </a:rPr>
              <a:t>次迭代时，一个属于</a:t>
            </a:r>
            <a:r>
              <a:rPr lang="el-GR" altLang="zh-CN" sz="2000" i="1" baseline="0" dirty="0">
                <a:solidFill>
                  <a:srgbClr val="000000"/>
                </a:solidFill>
                <a:cs typeface="Arial" charset="0"/>
              </a:rPr>
              <a:t>ω</a:t>
            </a:r>
            <a:r>
              <a:rPr lang="el-GR" altLang="zh-CN" sz="2000" i="1" baseline="-25000" dirty="0">
                <a:solidFill>
                  <a:srgbClr val="000000"/>
                </a:solidFill>
                <a:cs typeface="Arial" charset="0"/>
              </a:rPr>
              <a:t>i</a:t>
            </a:r>
            <a:r>
              <a:rPr lang="zh-CN" altLang="en-US" sz="2000" baseline="0" dirty="0">
                <a:solidFill>
                  <a:srgbClr val="000000"/>
                </a:solidFill>
              </a:rPr>
              <a:t>类的模式样本 </a:t>
            </a:r>
            <a:r>
              <a:rPr lang="en-US" altLang="zh-CN" sz="2000" b="1" i="1" baseline="0" dirty="0">
                <a:solidFill>
                  <a:srgbClr val="000000"/>
                </a:solidFill>
              </a:rPr>
              <a:t>X</a:t>
            </a:r>
            <a:r>
              <a:rPr lang="en-US" altLang="zh-CN" sz="2000" i="1" baseline="0" dirty="0">
                <a:solidFill>
                  <a:srgbClr val="000000"/>
                </a:solidFill>
              </a:rPr>
              <a:t> </a:t>
            </a:r>
            <a:r>
              <a:rPr lang="zh-CN" altLang="en-US" sz="2000" baseline="0" dirty="0">
                <a:solidFill>
                  <a:srgbClr val="000000"/>
                </a:solidFill>
              </a:rPr>
              <a:t>被</a:t>
            </a:r>
            <a:endParaRPr lang="en-US" altLang="zh-CN" sz="2000" baseline="0" dirty="0">
              <a:solidFill>
                <a:srgbClr val="000000"/>
              </a:solidFill>
            </a:endParaRPr>
          </a:p>
          <a:p>
            <a:pPr>
              <a:lnSpc>
                <a:spcPct val="125000"/>
              </a:lnSpc>
            </a:pPr>
            <a:r>
              <a:rPr lang="en-US" altLang="zh-CN" sz="2000" dirty="0">
                <a:solidFill>
                  <a:srgbClr val="000000"/>
                </a:solidFill>
              </a:rPr>
              <a:t>                   </a:t>
            </a:r>
            <a:r>
              <a:rPr lang="zh-CN" altLang="en-US" sz="2000" baseline="0" dirty="0">
                <a:solidFill>
                  <a:srgbClr val="000000"/>
                </a:solidFill>
              </a:rPr>
              <a:t>送入分类器，计算所有判别函数</a:t>
            </a:r>
          </a:p>
        </p:txBody>
      </p:sp>
      <p:sp>
        <p:nvSpPr>
          <p:cNvPr id="154669" name="Text Box 45"/>
          <p:cNvSpPr txBox="1">
            <a:spLocks noChangeArrowheads="1"/>
          </p:cNvSpPr>
          <p:nvPr/>
        </p:nvSpPr>
        <p:spPr bwMode="auto">
          <a:xfrm>
            <a:off x="-276101" y="2738798"/>
            <a:ext cx="8313738"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eaLnBrk="0" hangingPunct="0">
              <a:defRPr baseline="30000">
                <a:solidFill>
                  <a:schemeClr val="tx1"/>
                </a:solidFill>
                <a:latin typeface="Arial" charset="0"/>
                <a:ea typeface="宋体" pitchFamily="2" charset="-122"/>
              </a:defRPr>
            </a:lvl1pPr>
            <a:lvl2pPr marL="742950" indent="-285750" eaLnBrk="0" hangingPunct="0">
              <a:defRPr baseline="30000">
                <a:solidFill>
                  <a:schemeClr val="tx1"/>
                </a:solidFill>
                <a:latin typeface="Arial" charset="0"/>
                <a:ea typeface="宋体" pitchFamily="2" charset="-122"/>
              </a:defRPr>
            </a:lvl2pPr>
            <a:lvl3pPr marL="1143000" indent="-228600" eaLnBrk="0" hangingPunct="0">
              <a:defRPr baseline="30000">
                <a:solidFill>
                  <a:schemeClr val="tx1"/>
                </a:solidFill>
                <a:latin typeface="Arial" charset="0"/>
                <a:ea typeface="宋体" pitchFamily="2" charset="-122"/>
              </a:defRPr>
            </a:lvl3pPr>
            <a:lvl4pPr marL="1600200" indent="-228600" eaLnBrk="0" hangingPunct="0">
              <a:defRPr baseline="30000">
                <a:solidFill>
                  <a:schemeClr val="tx1"/>
                </a:solidFill>
                <a:latin typeface="Arial" charset="0"/>
                <a:ea typeface="宋体" pitchFamily="2" charset="-122"/>
              </a:defRPr>
            </a:lvl4pPr>
            <a:lvl5pPr marL="2057400" indent="-228600" eaLnBrk="0" hangingPunct="0">
              <a:defRPr baseline="30000">
                <a:solidFill>
                  <a:schemeClr val="tx1"/>
                </a:solidFill>
                <a:latin typeface="Arial" charset="0"/>
                <a:ea typeface="宋体" pitchFamily="2" charset="-122"/>
              </a:defRPr>
            </a:lvl5pPr>
            <a:lvl6pPr marL="2514600" indent="-228600" eaLnBrk="0" fontAlgn="base" hangingPunct="0">
              <a:spcBef>
                <a:spcPct val="0"/>
              </a:spcBef>
              <a:spcAft>
                <a:spcPct val="0"/>
              </a:spcAft>
              <a:defRPr baseline="30000">
                <a:solidFill>
                  <a:schemeClr val="tx1"/>
                </a:solidFill>
                <a:latin typeface="Arial" charset="0"/>
                <a:ea typeface="宋体" pitchFamily="2" charset="-122"/>
              </a:defRPr>
            </a:lvl6pPr>
            <a:lvl7pPr marL="2971800" indent="-228600" eaLnBrk="0" fontAlgn="base" hangingPunct="0">
              <a:spcBef>
                <a:spcPct val="0"/>
              </a:spcBef>
              <a:spcAft>
                <a:spcPct val="0"/>
              </a:spcAft>
              <a:defRPr baseline="30000">
                <a:solidFill>
                  <a:schemeClr val="tx1"/>
                </a:solidFill>
                <a:latin typeface="Arial" charset="0"/>
                <a:ea typeface="宋体" pitchFamily="2" charset="-122"/>
              </a:defRPr>
            </a:lvl7pPr>
            <a:lvl8pPr marL="3429000" indent="-228600" eaLnBrk="0" fontAlgn="base" hangingPunct="0">
              <a:spcBef>
                <a:spcPct val="0"/>
              </a:spcBef>
              <a:spcAft>
                <a:spcPct val="0"/>
              </a:spcAft>
              <a:defRPr baseline="30000">
                <a:solidFill>
                  <a:schemeClr val="tx1"/>
                </a:solidFill>
                <a:latin typeface="Arial" charset="0"/>
                <a:ea typeface="宋体" pitchFamily="2" charset="-122"/>
              </a:defRPr>
            </a:lvl8pPr>
            <a:lvl9pPr marL="3886200" indent="-228600" eaLnBrk="0" fontAlgn="base" hangingPunct="0">
              <a:spcBef>
                <a:spcPct val="0"/>
              </a:spcBef>
              <a:spcAft>
                <a:spcPct val="0"/>
              </a:spcAft>
              <a:defRPr baseline="30000">
                <a:solidFill>
                  <a:schemeClr val="tx1"/>
                </a:solidFill>
                <a:latin typeface="Arial" charset="0"/>
                <a:ea typeface="宋体" pitchFamily="2" charset="-122"/>
              </a:defRPr>
            </a:lvl9pPr>
          </a:lstStyle>
          <a:p>
            <a:pPr eaLnBrk="1" hangingPunct="1">
              <a:lnSpc>
                <a:spcPct val="125000"/>
              </a:lnSpc>
              <a:spcBef>
                <a:spcPct val="50000"/>
              </a:spcBef>
            </a:pPr>
            <a:r>
              <a:rPr lang="zh-CN" altLang="en-US" sz="2000" baseline="0" dirty="0">
                <a:solidFill>
                  <a:srgbClr val="000000"/>
                </a:solidFill>
                <a:latin typeface="Times New Roman" pitchFamily="18" charset="0"/>
              </a:rPr>
              <a:t>       注：训练样本为增广向量形式，但</a:t>
            </a:r>
            <a:r>
              <a:rPr lang="zh-CN" altLang="en-US" sz="2000" b="1" baseline="0" dirty="0">
                <a:solidFill>
                  <a:srgbClr val="FF0000"/>
                </a:solidFill>
                <a:latin typeface="Times New Roman" pitchFamily="18" charset="0"/>
              </a:rPr>
              <a:t>不需要规范化处理</a:t>
            </a:r>
            <a:r>
              <a:rPr lang="zh-CN" altLang="en-US" sz="2000" baseline="0" dirty="0">
                <a:solidFill>
                  <a:srgbClr val="FF0000"/>
                </a:solidFill>
                <a:latin typeface="Times New Roman" pitchFamily="18" charset="0"/>
              </a:rPr>
              <a:t>。 </a:t>
            </a:r>
          </a:p>
        </p:txBody>
      </p:sp>
      <p:sp>
        <p:nvSpPr>
          <p:cNvPr id="154670" name="Rectangle 46"/>
          <p:cNvSpPr>
            <a:spLocks noChangeArrowheads="1"/>
          </p:cNvSpPr>
          <p:nvPr/>
        </p:nvSpPr>
        <p:spPr bwMode="auto">
          <a:xfrm>
            <a:off x="685800" y="4089326"/>
            <a:ext cx="30059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分二种情况修改权向量：</a:t>
            </a:r>
          </a:p>
        </p:txBody>
      </p:sp>
      <p:graphicFrame>
        <p:nvGraphicFramePr>
          <p:cNvPr id="154671" name="Object 47"/>
          <p:cNvGraphicFramePr>
            <a:graphicFrameLocks noChangeAspect="1"/>
          </p:cNvGraphicFramePr>
          <p:nvPr>
            <p:extLst>
              <p:ext uri="{D42A27DB-BD31-4B8C-83A1-F6EECF244321}">
                <p14:modId xmlns:p14="http://schemas.microsoft.com/office/powerpoint/2010/main" val="3262039563"/>
              </p:ext>
            </p:extLst>
          </p:nvPr>
        </p:nvGraphicFramePr>
        <p:xfrm>
          <a:off x="4788024" y="3678027"/>
          <a:ext cx="3051348" cy="417759"/>
        </p:xfrm>
        <a:graphic>
          <a:graphicData uri="http://schemas.openxmlformats.org/presentationml/2006/ole">
            <mc:AlternateContent xmlns:mc="http://schemas.openxmlformats.org/markup-compatibility/2006">
              <mc:Choice xmlns:v="urn:schemas-microsoft-com:vml" Requires="v">
                <p:oleObj spid="_x0000_s655282" name="公式" r:id="rId6" imgW="1930400" imgH="254000" progId="Equation.3">
                  <p:embed/>
                </p:oleObj>
              </mc:Choice>
              <mc:Fallback>
                <p:oleObj name="公式" r:id="rId6" imgW="1930400" imgH="254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3678027"/>
                        <a:ext cx="3051348" cy="417759"/>
                      </a:xfrm>
                      <a:prstGeom prst="rect">
                        <a:avLst/>
                      </a:prstGeom>
                      <a:noFill/>
                      <a:ln>
                        <a:noFill/>
                      </a:ln>
                    </p:spPr>
                  </p:pic>
                </p:oleObj>
              </mc:Fallback>
            </mc:AlternateContent>
          </a:graphicData>
        </a:graphic>
      </p:graphicFrame>
      <p:sp>
        <p:nvSpPr>
          <p:cNvPr id="2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30</a:t>
            </a:fld>
            <a:endParaRPr lang="en-US" altLang="zh-CN" sz="2800" dirty="0">
              <a:solidFill>
                <a:schemeClr val="tx1"/>
              </a:solidFill>
            </a:endParaRPr>
          </a:p>
        </p:txBody>
      </p:sp>
      <p:sp>
        <p:nvSpPr>
          <p:cNvPr id="2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5" name="TextBox 24"/>
          <p:cNvSpPr txBox="1"/>
          <p:nvPr/>
        </p:nvSpPr>
        <p:spPr>
          <a:xfrm>
            <a:off x="310560" y="1412776"/>
            <a:ext cx="3570208" cy="461665"/>
          </a:xfrm>
          <a:prstGeom prst="rect">
            <a:avLst/>
          </a:prstGeom>
          <a:noFill/>
        </p:spPr>
        <p:txBody>
          <a:bodyPr wrap="none" rtlCol="0">
            <a:spAutoFit/>
          </a:bodyPr>
          <a:lstStyle/>
          <a:p>
            <a:r>
              <a:rPr lang="zh-CN" altLang="en-US" sz="2400" dirty="0">
                <a:solidFill>
                  <a:srgbClr val="000000"/>
                </a:solidFill>
              </a:rPr>
              <a:t>感知器算法用于多类情况</a:t>
            </a:r>
            <a:endParaRPr lang="en-US" altLang="zh-CN" sz="2400" dirty="0">
              <a:solidFill>
                <a:srgbClr val="000000"/>
              </a:solidFill>
            </a:endParaRPr>
          </a:p>
        </p:txBody>
      </p:sp>
      <p:sp>
        <p:nvSpPr>
          <p:cNvPr id="26" name="Rectangle 19"/>
          <p:cNvSpPr>
            <a:spLocks noChangeArrowheads="1"/>
          </p:cNvSpPr>
          <p:nvPr/>
        </p:nvSpPr>
        <p:spPr bwMode="auto">
          <a:xfrm>
            <a:off x="688975" y="4525089"/>
            <a:ext cx="845502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en-US" altLang="zh-CN" sz="2000" baseline="0" dirty="0">
                <a:solidFill>
                  <a:srgbClr val="000000"/>
                </a:solidFill>
              </a:rPr>
              <a:t>① </a:t>
            </a:r>
            <a:r>
              <a:rPr lang="zh-CN" altLang="en-US" sz="2000" baseline="0" dirty="0">
                <a:solidFill>
                  <a:srgbClr val="000000"/>
                </a:solidFill>
              </a:rPr>
              <a:t>若                                                            则权向量不变；</a:t>
            </a:r>
          </a:p>
        </p:txBody>
      </p:sp>
      <p:graphicFrame>
        <p:nvGraphicFramePr>
          <p:cNvPr id="2" name="对象 1"/>
          <p:cNvGraphicFramePr>
            <a:graphicFrameLocks noChangeAspect="1"/>
          </p:cNvGraphicFramePr>
          <p:nvPr>
            <p:extLst>
              <p:ext uri="{D42A27DB-BD31-4B8C-83A1-F6EECF244321}">
                <p14:modId xmlns:p14="http://schemas.microsoft.com/office/powerpoint/2010/main" val="3212329222"/>
              </p:ext>
            </p:extLst>
          </p:nvPr>
        </p:nvGraphicFramePr>
        <p:xfrm>
          <a:off x="1331640" y="4540334"/>
          <a:ext cx="3773423" cy="396833"/>
        </p:xfrm>
        <a:graphic>
          <a:graphicData uri="http://schemas.openxmlformats.org/presentationml/2006/ole">
            <mc:AlternateContent xmlns:mc="http://schemas.openxmlformats.org/markup-compatibility/2006">
              <mc:Choice xmlns:v="urn:schemas-microsoft-com:vml" Requires="v">
                <p:oleObj spid="_x0000_s655283" name="公式" r:id="rId8" imgW="2260600" imgH="241300" progId="Equation.3">
                  <p:embed/>
                </p:oleObj>
              </mc:Choice>
              <mc:Fallback>
                <p:oleObj name="公式" r:id="rId8" imgW="2260600" imgH="241300" progId="Equation.3">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4540334"/>
                        <a:ext cx="3773423" cy="396833"/>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390885205"/>
              </p:ext>
            </p:extLst>
          </p:nvPr>
        </p:nvGraphicFramePr>
        <p:xfrm>
          <a:off x="1763688" y="4929053"/>
          <a:ext cx="3528392" cy="403561"/>
        </p:xfrm>
        <a:graphic>
          <a:graphicData uri="http://schemas.openxmlformats.org/presentationml/2006/ole">
            <mc:AlternateContent xmlns:mc="http://schemas.openxmlformats.org/markup-compatibility/2006">
              <mc:Choice xmlns:v="urn:schemas-microsoft-com:vml" Requires="v">
                <p:oleObj spid="_x0000_s655284" name="公式" r:id="rId10" imgW="2082800" imgH="241300" progId="Equation.3">
                  <p:embed/>
                </p:oleObj>
              </mc:Choice>
              <mc:Fallback>
                <p:oleObj name="公式" r:id="rId10" imgW="2082800" imgH="241300"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88" y="4929053"/>
                        <a:ext cx="3528392" cy="40356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95678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641"/>
                                        </p:tgtEl>
                                        <p:attrNameLst>
                                          <p:attrName>style.visibility</p:attrName>
                                        </p:attrNameLst>
                                      </p:cBhvr>
                                      <p:to>
                                        <p:strVal val="visible"/>
                                      </p:to>
                                    </p:set>
                                    <p:animEffect transition="in" filter="fade">
                                      <p:cBhvr>
                                        <p:cTn id="7" dur="500"/>
                                        <p:tgtEl>
                                          <p:spTgt spid="1546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4669"/>
                                        </p:tgtEl>
                                        <p:attrNameLst>
                                          <p:attrName>style.visibility</p:attrName>
                                        </p:attrNameLst>
                                      </p:cBhvr>
                                      <p:to>
                                        <p:strVal val="visible"/>
                                      </p:to>
                                    </p:set>
                                    <p:animEffect transition="in" filter="fade">
                                      <p:cBhvr>
                                        <p:cTn id="10" dur="500"/>
                                        <p:tgtEl>
                                          <p:spTgt spid="154669"/>
                                        </p:tgtEl>
                                      </p:cBhvr>
                                    </p:animEffect>
                                  </p:childTnLst>
                                </p:cTn>
                              </p:par>
                              <p:par>
                                <p:cTn id="11" presetID="10" presetClass="entr" presetSubtype="0" fill="hold" nodeType="withEffect">
                                  <p:stCondLst>
                                    <p:cond delay="0"/>
                                  </p:stCondLst>
                                  <p:childTnLst>
                                    <p:set>
                                      <p:cBhvr>
                                        <p:cTn id="12" dur="1" fill="hold">
                                          <p:stCondLst>
                                            <p:cond delay="0"/>
                                          </p:stCondLst>
                                        </p:cTn>
                                        <p:tgtEl>
                                          <p:spTgt spid="154644"/>
                                        </p:tgtEl>
                                        <p:attrNameLst>
                                          <p:attrName>style.visibility</p:attrName>
                                        </p:attrNameLst>
                                      </p:cBhvr>
                                      <p:to>
                                        <p:strVal val="visible"/>
                                      </p:to>
                                    </p:set>
                                    <p:animEffect transition="in" filter="fade">
                                      <p:cBhvr>
                                        <p:cTn id="13" dur="500"/>
                                        <p:tgtEl>
                                          <p:spTgt spid="1546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4647"/>
                                        </p:tgtEl>
                                        <p:attrNameLst>
                                          <p:attrName>style.visibility</p:attrName>
                                        </p:attrNameLst>
                                      </p:cBhvr>
                                      <p:to>
                                        <p:strVal val="visible"/>
                                      </p:to>
                                    </p:set>
                                    <p:animEffect transition="in" filter="fade">
                                      <p:cBhvr>
                                        <p:cTn id="16" dur="500"/>
                                        <p:tgtEl>
                                          <p:spTgt spid="1546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4648"/>
                                        </p:tgtEl>
                                        <p:attrNameLst>
                                          <p:attrName>style.visibility</p:attrName>
                                        </p:attrNameLst>
                                      </p:cBhvr>
                                      <p:to>
                                        <p:strVal val="visible"/>
                                      </p:to>
                                    </p:set>
                                    <p:animEffect transition="in" filter="fade">
                                      <p:cBhvr>
                                        <p:cTn id="21" dur="500"/>
                                        <p:tgtEl>
                                          <p:spTgt spid="1546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4670"/>
                                        </p:tgtEl>
                                        <p:attrNameLst>
                                          <p:attrName>style.visibility</p:attrName>
                                        </p:attrNameLst>
                                      </p:cBhvr>
                                      <p:to>
                                        <p:strVal val="visible"/>
                                      </p:to>
                                    </p:set>
                                    <p:animEffect transition="in" filter="fade">
                                      <p:cBhvr>
                                        <p:cTn id="24" dur="500"/>
                                        <p:tgtEl>
                                          <p:spTgt spid="154670"/>
                                        </p:tgtEl>
                                      </p:cBhvr>
                                    </p:animEffect>
                                  </p:childTnLst>
                                </p:cTn>
                              </p:par>
                              <p:par>
                                <p:cTn id="25" presetID="10" presetClass="entr" presetSubtype="0" fill="hold" nodeType="withEffect">
                                  <p:stCondLst>
                                    <p:cond delay="0"/>
                                  </p:stCondLst>
                                  <p:childTnLst>
                                    <p:set>
                                      <p:cBhvr>
                                        <p:cTn id="26" dur="1" fill="hold">
                                          <p:stCondLst>
                                            <p:cond delay="0"/>
                                          </p:stCondLst>
                                        </p:cTn>
                                        <p:tgtEl>
                                          <p:spTgt spid="154671"/>
                                        </p:tgtEl>
                                        <p:attrNameLst>
                                          <p:attrName>style.visibility</p:attrName>
                                        </p:attrNameLst>
                                      </p:cBhvr>
                                      <p:to>
                                        <p:strVal val="visible"/>
                                      </p:to>
                                    </p:set>
                                    <p:animEffect transition="in" filter="fade">
                                      <p:cBhvr>
                                        <p:cTn id="27" dur="500"/>
                                        <p:tgtEl>
                                          <p:spTgt spid="154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41" grpId="0"/>
      <p:bldP spid="154647" grpId="0"/>
      <p:bldP spid="154648" grpId="0"/>
      <p:bldP spid="154669" grpId="0"/>
      <p:bldP spid="1546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3"/>
          <p:cNvSpPr>
            <a:spLocks noChangeArrowheads="1"/>
          </p:cNvSpPr>
          <p:nvPr/>
        </p:nvSpPr>
        <p:spPr bwMode="auto">
          <a:xfrm>
            <a:off x="379413" y="1916832"/>
            <a:ext cx="772098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en-US" altLang="zh-CN" sz="2000" baseline="0" dirty="0">
                <a:solidFill>
                  <a:srgbClr val="000000"/>
                </a:solidFill>
                <a:latin typeface="Times New Roman" pitchFamily="18" charset="0"/>
              </a:rPr>
              <a:t>② </a:t>
            </a:r>
            <a:r>
              <a:rPr lang="zh-CN" altLang="en-US" sz="2000" baseline="0" dirty="0">
                <a:solidFill>
                  <a:srgbClr val="000000"/>
                </a:solidFill>
                <a:latin typeface="Times New Roman" pitchFamily="18" charset="0"/>
              </a:rPr>
              <a:t>若第</a:t>
            </a:r>
            <a:r>
              <a:rPr lang="en-US" altLang="zh-CN" sz="2000" i="1" baseline="0" dirty="0">
                <a:solidFill>
                  <a:srgbClr val="000000"/>
                </a:solidFill>
                <a:latin typeface="Times New Roman" pitchFamily="18" charset="0"/>
              </a:rPr>
              <a:t>l</a:t>
            </a:r>
            <a:r>
              <a:rPr lang="zh-CN" altLang="en-US" sz="2000" baseline="0" dirty="0">
                <a:solidFill>
                  <a:srgbClr val="000000"/>
                </a:solidFill>
                <a:latin typeface="Times New Roman" pitchFamily="18" charset="0"/>
              </a:rPr>
              <a:t>个权向量使                        ，则相应的权向量作调整，即：</a:t>
            </a:r>
          </a:p>
        </p:txBody>
      </p:sp>
      <p:graphicFrame>
        <p:nvGraphicFramePr>
          <p:cNvPr id="119811" name="Object 11"/>
          <p:cNvGraphicFramePr>
            <a:graphicFrameLocks noChangeAspect="1"/>
          </p:cNvGraphicFramePr>
          <p:nvPr>
            <p:extLst>
              <p:ext uri="{D42A27DB-BD31-4B8C-83A1-F6EECF244321}">
                <p14:modId xmlns:p14="http://schemas.microsoft.com/office/powerpoint/2010/main" val="455779568"/>
              </p:ext>
            </p:extLst>
          </p:nvPr>
        </p:nvGraphicFramePr>
        <p:xfrm>
          <a:off x="858838" y="2333144"/>
          <a:ext cx="3713162" cy="1334521"/>
        </p:xfrm>
        <a:graphic>
          <a:graphicData uri="http://schemas.openxmlformats.org/presentationml/2006/ole">
            <mc:AlternateContent xmlns:mc="http://schemas.openxmlformats.org/markup-compatibility/2006">
              <mc:Choice xmlns:v="urn:schemas-microsoft-com:vml" Requires="v">
                <p:oleObj spid="_x0000_s626230" name="公式" r:id="rId4" imgW="1612900" imgH="736600" progId="Equation.3">
                  <p:embed/>
                </p:oleObj>
              </mc:Choice>
              <mc:Fallback>
                <p:oleObj name="公式" r:id="rId4" imgW="1612900" imgH="736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38" y="2333144"/>
                        <a:ext cx="3713162" cy="1334521"/>
                      </a:xfrm>
                      <a:prstGeom prst="rect">
                        <a:avLst/>
                      </a:prstGeom>
                      <a:noFill/>
                      <a:ln>
                        <a:noFill/>
                      </a:ln>
                    </p:spPr>
                  </p:pic>
                </p:oleObj>
              </mc:Fallback>
            </mc:AlternateContent>
          </a:graphicData>
        </a:graphic>
      </p:graphicFrame>
      <p:sp>
        <p:nvSpPr>
          <p:cNvPr id="155663" name="Rectangle 15"/>
          <p:cNvSpPr>
            <a:spLocks noChangeArrowheads="1"/>
          </p:cNvSpPr>
          <p:nvPr/>
        </p:nvSpPr>
        <p:spPr bwMode="auto">
          <a:xfrm>
            <a:off x="425028" y="3933056"/>
            <a:ext cx="7253883"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pPr>
            <a:r>
              <a:rPr lang="zh-CN" altLang="en-US" sz="2000" baseline="0" dirty="0">
                <a:solidFill>
                  <a:srgbClr val="FF0000"/>
                </a:solidFill>
                <a:latin typeface="Times New Roman" pitchFamily="18" charset="0"/>
              </a:rPr>
              <a:t>讨论：</a:t>
            </a:r>
            <a:endParaRPr lang="en-US" altLang="zh-CN" sz="2000" baseline="0" dirty="0">
              <a:solidFill>
                <a:srgbClr val="FF0000"/>
              </a:solidFill>
              <a:latin typeface="Times New Roman" pitchFamily="18" charset="0"/>
            </a:endParaRPr>
          </a:p>
          <a:p>
            <a:pPr eaLnBrk="0" hangingPunct="0">
              <a:lnSpc>
                <a:spcPct val="125000"/>
              </a:lnSpc>
            </a:pPr>
            <a:r>
              <a:rPr lang="en-US" altLang="zh-CN" sz="2000" dirty="0">
                <a:solidFill>
                  <a:srgbClr val="000000"/>
                </a:solidFill>
              </a:rPr>
              <a:t>      </a:t>
            </a:r>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）算法核心思想：赏罚过程。</a:t>
            </a:r>
            <a:endParaRPr lang="en-US" altLang="zh-CN" sz="2000" dirty="0">
              <a:solidFill>
                <a:srgbClr val="000000"/>
              </a:solidFill>
            </a:endParaRPr>
          </a:p>
          <a:p>
            <a:pPr eaLnBrk="0" hangingPunct="0">
              <a:lnSpc>
                <a:spcPct val="125000"/>
              </a:lnSpc>
            </a:pPr>
            <a:r>
              <a:rPr lang="zh-CN" altLang="en-US" sz="2000" baseline="0" dirty="0">
                <a:solidFill>
                  <a:srgbClr val="000000"/>
                </a:solidFill>
                <a:latin typeface="Times New Roman" pitchFamily="18" charset="0"/>
              </a:rPr>
              <a:t>      （</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 收敛性：只要模式类在情况</a:t>
            </a:r>
            <a:r>
              <a:rPr lang="en-US" altLang="zh-CN" sz="2000" baseline="0" dirty="0">
                <a:solidFill>
                  <a:srgbClr val="000000"/>
                </a:solidFill>
                <a:latin typeface="Times New Roman" pitchFamily="18" charset="0"/>
              </a:rPr>
              <a:t>3</a:t>
            </a:r>
            <a:r>
              <a:rPr lang="zh-CN" altLang="en-US" sz="2000" baseline="0" dirty="0">
                <a:solidFill>
                  <a:srgbClr val="000000"/>
                </a:solidFill>
                <a:latin typeface="Times New Roman" pitchFamily="18" charset="0"/>
              </a:rPr>
              <a:t>判别函数时是可分的，则经过有限次迭代后算法收敛。</a:t>
            </a:r>
          </a:p>
        </p:txBody>
      </p:sp>
      <p:sp>
        <p:nvSpPr>
          <p:cNvPr id="119813" name="Rectangle 16"/>
          <p:cNvSpPr>
            <a:spLocks noChangeArrowheads="1"/>
          </p:cNvSpPr>
          <p:nvPr/>
        </p:nvSpPr>
        <p:spPr bwMode="auto">
          <a:xfrm>
            <a:off x="3516927" y="2800350"/>
            <a:ext cx="46037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r>
              <a:rPr lang="zh-CN" altLang="en-US" sz="2000" baseline="0" dirty="0">
                <a:solidFill>
                  <a:srgbClr val="000000"/>
                </a:solidFill>
                <a:latin typeface="Times New Roman" pitchFamily="18" charset="0"/>
              </a:rPr>
              <a:t>，</a:t>
            </a:r>
            <a:r>
              <a:rPr lang="en-US" altLang="zh-CN" sz="2000" i="1" baseline="0" dirty="0">
                <a:solidFill>
                  <a:srgbClr val="000000"/>
                </a:solidFill>
                <a:latin typeface="Times New Roman" pitchFamily="18" charset="0"/>
              </a:rPr>
              <a:t>c</a:t>
            </a:r>
            <a:r>
              <a:rPr lang="zh-CN" altLang="en-US" sz="2000" baseline="0" dirty="0">
                <a:solidFill>
                  <a:srgbClr val="000000"/>
                </a:solidFill>
                <a:latin typeface="Times New Roman" pitchFamily="18" charset="0"/>
              </a:rPr>
              <a:t>为正的校正增量</a:t>
            </a:r>
          </a:p>
        </p:txBody>
      </p:sp>
      <p:sp>
        <p:nvSpPr>
          <p:cNvPr id="119816" name="Rectangle 25"/>
          <p:cNvSpPr>
            <a:spLocks noChangeArrowheads="1"/>
          </p:cNvSpPr>
          <p:nvPr/>
        </p:nvSpPr>
        <p:spPr bwMode="auto">
          <a:xfrm>
            <a:off x="-76200" y="284638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sp>
        <p:nvSpPr>
          <p:cNvPr id="119818" name="Rectangle 27"/>
          <p:cNvSpPr>
            <a:spLocks noChangeArrowheads="1"/>
          </p:cNvSpPr>
          <p:nvPr/>
        </p:nvSpPr>
        <p:spPr bwMode="auto">
          <a:xfrm>
            <a:off x="-76200" y="284638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sp>
        <p:nvSpPr>
          <p:cNvPr id="119820"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sp>
        <p:nvSpPr>
          <p:cNvPr id="119821" name="Rectangle 31"/>
          <p:cNvSpPr>
            <a:spLocks noChangeArrowheads="1"/>
          </p:cNvSpPr>
          <p:nvPr/>
        </p:nvSpPr>
        <p:spPr bwMode="auto">
          <a:xfrm>
            <a:off x="-76200" y="28511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baseline="0">
              <a:solidFill>
                <a:srgbClr val="000000"/>
              </a:solidFill>
              <a:latin typeface="Times New Roman" pitchFamily="18" charset="0"/>
            </a:endParaRPr>
          </a:p>
        </p:txBody>
      </p:sp>
      <p:graphicFrame>
        <p:nvGraphicFramePr>
          <p:cNvPr id="119822" name="Object 30"/>
          <p:cNvGraphicFramePr>
            <a:graphicFrameLocks noChangeAspect="1"/>
          </p:cNvGraphicFramePr>
          <p:nvPr>
            <p:extLst>
              <p:ext uri="{D42A27DB-BD31-4B8C-83A1-F6EECF244321}">
                <p14:modId xmlns:p14="http://schemas.microsoft.com/office/powerpoint/2010/main" val="1867128870"/>
              </p:ext>
            </p:extLst>
          </p:nvPr>
        </p:nvGraphicFramePr>
        <p:xfrm>
          <a:off x="2668965" y="1932209"/>
          <a:ext cx="1502985" cy="384733"/>
        </p:xfrm>
        <a:graphic>
          <a:graphicData uri="http://schemas.openxmlformats.org/presentationml/2006/ole">
            <mc:AlternateContent xmlns:mc="http://schemas.openxmlformats.org/markup-compatibility/2006">
              <mc:Choice xmlns:v="urn:schemas-microsoft-com:vml" Requires="v">
                <p:oleObj spid="_x0000_s626231" name="公式" r:id="rId6" imgW="863225" imgH="228501" progId="Equation.3">
                  <p:embed/>
                </p:oleObj>
              </mc:Choice>
              <mc:Fallback>
                <p:oleObj name="公式" r:id="rId6" imgW="863225"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8965" y="1932209"/>
                        <a:ext cx="1502985" cy="384733"/>
                      </a:xfrm>
                      <a:prstGeom prst="rect">
                        <a:avLst/>
                      </a:prstGeom>
                      <a:noFill/>
                      <a:ln>
                        <a:noFill/>
                      </a:ln>
                    </p:spPr>
                  </p:pic>
                </p:oleObj>
              </mc:Fallback>
            </mc:AlternateContent>
          </a:graphicData>
        </a:graphic>
      </p:graphicFrame>
      <p:sp>
        <p:nvSpPr>
          <p:cNvPr id="18"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31</a:t>
            </a:fld>
            <a:endParaRPr lang="en-US" altLang="zh-CN" sz="2800" dirty="0">
              <a:solidFill>
                <a:schemeClr val="tx1"/>
              </a:solidFill>
            </a:endParaRPr>
          </a:p>
        </p:txBody>
      </p:sp>
      <p:sp>
        <p:nvSpPr>
          <p:cNvPr id="19"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0" name="TextBox 19"/>
          <p:cNvSpPr txBox="1"/>
          <p:nvPr/>
        </p:nvSpPr>
        <p:spPr>
          <a:xfrm>
            <a:off x="310560" y="1412776"/>
            <a:ext cx="3570208" cy="461665"/>
          </a:xfrm>
          <a:prstGeom prst="rect">
            <a:avLst/>
          </a:prstGeom>
          <a:noFill/>
        </p:spPr>
        <p:txBody>
          <a:bodyPr wrap="none" rtlCol="0">
            <a:spAutoFit/>
          </a:bodyPr>
          <a:lstStyle/>
          <a:p>
            <a:r>
              <a:rPr lang="zh-CN" altLang="en-US" sz="2400" dirty="0">
                <a:solidFill>
                  <a:srgbClr val="000000"/>
                </a:solidFill>
              </a:rPr>
              <a:t>感知器算法用于多类情况</a:t>
            </a:r>
            <a:endParaRPr lang="en-US" altLang="zh-CN" sz="2400" dirty="0">
              <a:solidFill>
                <a:srgbClr val="000000"/>
              </a:solidFill>
            </a:endParaRPr>
          </a:p>
        </p:txBody>
      </p:sp>
    </p:spTree>
    <p:extLst>
      <p:ext uri="{BB962C8B-B14F-4D97-AF65-F5344CB8AC3E}">
        <p14:creationId xmlns:p14="http://schemas.microsoft.com/office/powerpoint/2010/main" val="40409832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663"/>
                                        </p:tgtEl>
                                        <p:attrNameLst>
                                          <p:attrName>style.visibility</p:attrName>
                                        </p:attrNameLst>
                                      </p:cBhvr>
                                      <p:to>
                                        <p:strVal val="visible"/>
                                      </p:to>
                                    </p:set>
                                    <p:animEffect transition="in" filter="fade">
                                      <p:cBhvr>
                                        <p:cTn id="7" dur="500"/>
                                        <p:tgtEl>
                                          <p:spTgt spid="155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6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4" name="TextBox 3"/>
          <p:cNvSpPr txBox="1"/>
          <p:nvPr/>
        </p:nvSpPr>
        <p:spPr>
          <a:xfrm>
            <a:off x="310560" y="1412776"/>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5" name="Rectangle 17"/>
          <p:cNvSpPr>
            <a:spLocks noChangeArrowheads="1"/>
          </p:cNvSpPr>
          <p:nvPr/>
        </p:nvSpPr>
        <p:spPr bwMode="auto">
          <a:xfrm>
            <a:off x="-187326" y="1889907"/>
            <a:ext cx="9331326" cy="437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eaLnBrk="0" hangingPunct="0">
              <a:lnSpc>
                <a:spcPct val="125000"/>
              </a:lnSpc>
            </a:pPr>
            <a:r>
              <a:rPr lang="zh-CN" altLang="en-US" sz="2000" b="1" baseline="0" dirty="0">
                <a:solidFill>
                  <a:srgbClr val="000000"/>
                </a:solidFill>
                <a:latin typeface="Times New Roman" pitchFamily="18" charset="0"/>
              </a:rPr>
              <a:t>例</a:t>
            </a:r>
            <a:r>
              <a:rPr lang="en-US" altLang="zh-CN" sz="2000" b="1" baseline="0" dirty="0">
                <a:solidFill>
                  <a:srgbClr val="000000"/>
                </a:solidFill>
                <a:latin typeface="Times New Roman" pitchFamily="18" charset="0"/>
              </a:rPr>
              <a:t>3.9</a:t>
            </a:r>
            <a:r>
              <a:rPr lang="en-US" altLang="zh-CN" sz="2000" baseline="0" dirty="0">
                <a:solidFill>
                  <a:srgbClr val="000000"/>
                </a:solidFill>
                <a:latin typeface="Times New Roman" pitchFamily="18" charset="0"/>
              </a:rPr>
              <a:t>   </a:t>
            </a:r>
            <a:r>
              <a:rPr lang="zh-CN" altLang="en-US" sz="2000" baseline="0" dirty="0">
                <a:solidFill>
                  <a:srgbClr val="000000"/>
                </a:solidFill>
                <a:latin typeface="Times New Roman" pitchFamily="18" charset="0"/>
              </a:rPr>
              <a:t>设有三个线性可分的模式类，三类的训练样本分别为</a:t>
            </a:r>
          </a:p>
        </p:txBody>
      </p:sp>
      <p:graphicFrame>
        <p:nvGraphicFramePr>
          <p:cNvPr id="6" name="对象 5"/>
          <p:cNvGraphicFramePr>
            <a:graphicFrameLocks noChangeAspect="1"/>
          </p:cNvGraphicFramePr>
          <p:nvPr>
            <p:extLst>
              <p:ext uri="{D42A27DB-BD31-4B8C-83A1-F6EECF244321}">
                <p14:modId xmlns:p14="http://schemas.microsoft.com/office/powerpoint/2010/main" val="3052112391"/>
              </p:ext>
            </p:extLst>
          </p:nvPr>
        </p:nvGraphicFramePr>
        <p:xfrm>
          <a:off x="1115616" y="2420888"/>
          <a:ext cx="6527800" cy="533400"/>
        </p:xfrm>
        <a:graphic>
          <a:graphicData uri="http://schemas.openxmlformats.org/presentationml/2006/ole">
            <mc:AlternateContent xmlns:mc="http://schemas.openxmlformats.org/markup-compatibility/2006">
              <mc:Choice xmlns:v="urn:schemas-microsoft-com:vml" Requires="v">
                <p:oleObj spid="_x0000_s428797" name="公式" r:id="rId3" imgW="3263900" imgH="266700" progId="Equation.3">
                  <p:embed/>
                </p:oleObj>
              </mc:Choice>
              <mc:Fallback>
                <p:oleObj name="公式" r:id="rId3" imgW="3263900" imgH="266700"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420888"/>
                        <a:ext cx="652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3"/>
          <p:cNvSpPr>
            <a:spLocks noChangeArrowheads="1"/>
          </p:cNvSpPr>
          <p:nvPr/>
        </p:nvSpPr>
        <p:spPr bwMode="auto">
          <a:xfrm>
            <a:off x="539552" y="2996952"/>
            <a:ext cx="76558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latin typeface="Times New Roman" pitchFamily="18" charset="0"/>
              </a:rPr>
              <a:t>现采用多类情况</a:t>
            </a:r>
            <a:r>
              <a:rPr lang="en-US" altLang="zh-CN" sz="2000" baseline="0" dirty="0">
                <a:solidFill>
                  <a:srgbClr val="000000"/>
                </a:solidFill>
                <a:latin typeface="Times New Roman" pitchFamily="18" charset="0"/>
              </a:rPr>
              <a:t>3</a:t>
            </a:r>
            <a:r>
              <a:rPr lang="zh-CN" altLang="en-US" sz="2000" baseline="0" dirty="0">
                <a:solidFill>
                  <a:srgbClr val="000000"/>
                </a:solidFill>
                <a:latin typeface="Times New Roman" pitchFamily="18" charset="0"/>
              </a:rPr>
              <a:t>的方式分类，试用感知器算法求出判别函数。 </a:t>
            </a:r>
          </a:p>
        </p:txBody>
      </p:sp>
      <p:sp>
        <p:nvSpPr>
          <p:cNvPr id="8"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32</a:t>
            </a:fld>
            <a:endParaRPr lang="en-US" altLang="zh-CN" sz="2800" dirty="0">
              <a:solidFill>
                <a:schemeClr val="tx1"/>
              </a:solidFill>
            </a:endParaRPr>
          </a:p>
        </p:txBody>
      </p:sp>
    </p:spTree>
    <p:extLst>
      <p:ext uri="{BB962C8B-B14F-4D97-AF65-F5344CB8AC3E}">
        <p14:creationId xmlns:p14="http://schemas.microsoft.com/office/powerpoint/2010/main" val="322486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4" name="TextBox 3"/>
          <p:cNvSpPr txBox="1"/>
          <p:nvPr/>
        </p:nvSpPr>
        <p:spPr>
          <a:xfrm>
            <a:off x="310560" y="1412776"/>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
        <p:nvSpPr>
          <p:cNvPr id="5" name="Rectangle 17"/>
          <p:cNvSpPr>
            <a:spLocks noChangeArrowheads="1"/>
          </p:cNvSpPr>
          <p:nvPr/>
        </p:nvSpPr>
        <p:spPr bwMode="auto">
          <a:xfrm>
            <a:off x="-187326" y="1889907"/>
            <a:ext cx="9331326" cy="437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eaLnBrk="0" hangingPunct="0">
              <a:lnSpc>
                <a:spcPct val="125000"/>
              </a:lnSpc>
            </a:pPr>
            <a:r>
              <a:rPr lang="zh-CN" altLang="en-US" sz="2000" b="1" baseline="0" dirty="0">
                <a:solidFill>
                  <a:srgbClr val="000000"/>
                </a:solidFill>
                <a:latin typeface="Times New Roman" pitchFamily="18" charset="0"/>
              </a:rPr>
              <a:t>例</a:t>
            </a:r>
            <a:r>
              <a:rPr lang="en-US" altLang="zh-CN" sz="2000" b="1" baseline="0" dirty="0">
                <a:solidFill>
                  <a:srgbClr val="000000"/>
                </a:solidFill>
                <a:latin typeface="Times New Roman" pitchFamily="18" charset="0"/>
              </a:rPr>
              <a:t>3.9</a:t>
            </a:r>
            <a:r>
              <a:rPr lang="en-US" altLang="zh-CN" sz="2000" baseline="0" dirty="0">
                <a:solidFill>
                  <a:srgbClr val="000000"/>
                </a:solidFill>
                <a:latin typeface="Times New Roman" pitchFamily="18" charset="0"/>
              </a:rPr>
              <a:t>   </a:t>
            </a:r>
            <a:r>
              <a:rPr lang="zh-CN" altLang="en-US" sz="2000" baseline="0" dirty="0">
                <a:solidFill>
                  <a:srgbClr val="000000"/>
                </a:solidFill>
                <a:latin typeface="Times New Roman" pitchFamily="18" charset="0"/>
              </a:rPr>
              <a:t>设有三个线性可分的模式类，三类的训练样本分别为</a:t>
            </a:r>
          </a:p>
        </p:txBody>
      </p:sp>
      <p:graphicFrame>
        <p:nvGraphicFramePr>
          <p:cNvPr id="6" name="对象 5"/>
          <p:cNvGraphicFramePr>
            <a:graphicFrameLocks noChangeAspect="1"/>
          </p:cNvGraphicFramePr>
          <p:nvPr>
            <p:extLst>
              <p:ext uri="{D42A27DB-BD31-4B8C-83A1-F6EECF244321}">
                <p14:modId xmlns:p14="http://schemas.microsoft.com/office/powerpoint/2010/main" val="1369815392"/>
              </p:ext>
            </p:extLst>
          </p:nvPr>
        </p:nvGraphicFramePr>
        <p:xfrm>
          <a:off x="1115616" y="2420888"/>
          <a:ext cx="5904656" cy="482482"/>
        </p:xfrm>
        <a:graphic>
          <a:graphicData uri="http://schemas.openxmlformats.org/presentationml/2006/ole">
            <mc:AlternateContent xmlns:mc="http://schemas.openxmlformats.org/markup-compatibility/2006">
              <mc:Choice xmlns:v="urn:schemas-microsoft-com:vml" Requires="v">
                <p:oleObj spid="_x0000_s679145" name="公式" r:id="rId3" imgW="3263900" imgH="266700" progId="Equation.3">
                  <p:embed/>
                </p:oleObj>
              </mc:Choice>
              <mc:Fallback>
                <p:oleObj name="公式" r:id="rId3" imgW="3263900" imgH="266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420888"/>
                        <a:ext cx="5904656" cy="482482"/>
                      </a:xfrm>
                      <a:prstGeom prst="rect">
                        <a:avLst/>
                      </a:prstGeom>
                      <a:noFill/>
                      <a:ln>
                        <a:noFill/>
                      </a:ln>
                    </p:spPr>
                  </p:pic>
                </p:oleObj>
              </mc:Fallback>
            </mc:AlternateContent>
          </a:graphicData>
        </a:graphic>
      </p:graphicFrame>
      <p:sp>
        <p:nvSpPr>
          <p:cNvPr id="7" name="Rectangle 33"/>
          <p:cNvSpPr>
            <a:spLocks noChangeArrowheads="1"/>
          </p:cNvSpPr>
          <p:nvPr/>
        </p:nvSpPr>
        <p:spPr bwMode="auto">
          <a:xfrm>
            <a:off x="539552" y="2996952"/>
            <a:ext cx="76558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baseline="0" dirty="0">
                <a:solidFill>
                  <a:srgbClr val="000000"/>
                </a:solidFill>
                <a:latin typeface="Times New Roman" pitchFamily="18" charset="0"/>
              </a:rPr>
              <a:t>现采用多类情况</a:t>
            </a:r>
            <a:r>
              <a:rPr lang="en-US" altLang="zh-CN" sz="2000" baseline="0" dirty="0">
                <a:solidFill>
                  <a:srgbClr val="000000"/>
                </a:solidFill>
                <a:latin typeface="Times New Roman" pitchFamily="18" charset="0"/>
              </a:rPr>
              <a:t>3</a:t>
            </a:r>
            <a:r>
              <a:rPr lang="zh-CN" altLang="en-US" sz="2000" baseline="0" dirty="0">
                <a:solidFill>
                  <a:srgbClr val="000000"/>
                </a:solidFill>
                <a:latin typeface="Times New Roman" pitchFamily="18" charset="0"/>
              </a:rPr>
              <a:t>的方式分类，试用感知器算法求出判别函数。 </a:t>
            </a:r>
          </a:p>
        </p:txBody>
      </p:sp>
      <p:sp>
        <p:nvSpPr>
          <p:cNvPr id="8" name="Rectangle 17"/>
          <p:cNvSpPr>
            <a:spLocks noChangeArrowheads="1"/>
          </p:cNvSpPr>
          <p:nvPr/>
        </p:nvSpPr>
        <p:spPr bwMode="auto">
          <a:xfrm>
            <a:off x="685800" y="3419128"/>
            <a:ext cx="364715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解：</a:t>
            </a:r>
            <a:endParaRPr lang="en-US" altLang="zh-CN" sz="2000" baseline="0" dirty="0">
              <a:solidFill>
                <a:srgbClr val="000000"/>
              </a:solidFill>
              <a:latin typeface="Times New Roman" pitchFamily="18" charset="0"/>
            </a:endParaRPr>
          </a:p>
          <a:p>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）初始化：</a:t>
            </a:r>
            <a:r>
              <a:rPr lang="zh-CN" altLang="en-US" sz="2000" baseline="0" dirty="0">
                <a:solidFill>
                  <a:srgbClr val="000000"/>
                </a:solidFill>
                <a:latin typeface="Times New Roman" pitchFamily="18" charset="0"/>
              </a:rPr>
              <a:t>增广向量形式：</a:t>
            </a:r>
          </a:p>
        </p:txBody>
      </p:sp>
      <p:graphicFrame>
        <p:nvGraphicFramePr>
          <p:cNvPr id="9" name="对象 8"/>
          <p:cNvGraphicFramePr>
            <a:graphicFrameLocks noChangeAspect="1"/>
          </p:cNvGraphicFramePr>
          <p:nvPr>
            <p:extLst>
              <p:ext uri="{D42A27DB-BD31-4B8C-83A1-F6EECF244321}">
                <p14:modId xmlns:p14="http://schemas.microsoft.com/office/powerpoint/2010/main" val="2832101013"/>
              </p:ext>
            </p:extLst>
          </p:nvPr>
        </p:nvGraphicFramePr>
        <p:xfrm>
          <a:off x="3995936" y="3704215"/>
          <a:ext cx="4608512" cy="422799"/>
        </p:xfrm>
        <a:graphic>
          <a:graphicData uri="http://schemas.openxmlformats.org/presentationml/2006/ole">
            <mc:AlternateContent xmlns:mc="http://schemas.openxmlformats.org/markup-compatibility/2006">
              <mc:Choice xmlns:v="urn:schemas-microsoft-com:vml" Requires="v">
                <p:oleObj spid="_x0000_s679146" name="公式" r:id="rId5" imgW="2768600" imgH="254000" progId="Equation.3">
                  <p:embed/>
                </p:oleObj>
              </mc:Choice>
              <mc:Fallback>
                <p:oleObj name="公式" r:id="rId5" imgW="2768600" imgH="2540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3704215"/>
                        <a:ext cx="4608512" cy="422799"/>
                      </a:xfrm>
                      <a:prstGeom prst="rect">
                        <a:avLst/>
                      </a:prstGeom>
                      <a:noFill/>
                      <a:ln>
                        <a:noFill/>
                      </a:ln>
                    </p:spPr>
                  </p:pic>
                </p:oleObj>
              </mc:Fallback>
            </mc:AlternateContent>
          </a:graphicData>
        </a:graphic>
      </p:graphicFrame>
      <p:sp>
        <p:nvSpPr>
          <p:cNvPr id="10" name="Rectangle 19"/>
          <p:cNvSpPr>
            <a:spLocks noChangeArrowheads="1"/>
          </p:cNvSpPr>
          <p:nvPr/>
        </p:nvSpPr>
        <p:spPr bwMode="auto">
          <a:xfrm>
            <a:off x="597553" y="4221088"/>
            <a:ext cx="852028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FF0000"/>
                </a:solidFill>
                <a:latin typeface="Times New Roman" pitchFamily="18" charset="0"/>
              </a:rPr>
              <a:t>注意，这里任一类的样本都不能规范化乘以（－</a:t>
            </a:r>
            <a:r>
              <a:rPr lang="en-US" altLang="zh-CN" sz="2000" baseline="0" dirty="0">
                <a:solidFill>
                  <a:srgbClr val="FF0000"/>
                </a:solidFill>
                <a:latin typeface="Times New Roman" pitchFamily="18" charset="0"/>
              </a:rPr>
              <a:t>1</a:t>
            </a:r>
            <a:r>
              <a:rPr lang="zh-CN" altLang="en-US" sz="2000" baseline="0" dirty="0">
                <a:solidFill>
                  <a:srgbClr val="FF0000"/>
                </a:solidFill>
                <a:latin typeface="Times New Roman" pitchFamily="18" charset="0"/>
              </a:rPr>
              <a:t>），因为有多个判别函数</a:t>
            </a:r>
          </a:p>
        </p:txBody>
      </p:sp>
      <p:sp>
        <p:nvSpPr>
          <p:cNvPr id="11" name="Rectangle 20"/>
          <p:cNvSpPr>
            <a:spLocks noChangeArrowheads="1"/>
          </p:cNvSpPr>
          <p:nvPr/>
        </p:nvSpPr>
        <p:spPr bwMode="auto">
          <a:xfrm>
            <a:off x="310560" y="4637360"/>
            <a:ext cx="292259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r>
              <a:rPr lang="zh-CN" altLang="en-US" sz="2000" baseline="0" dirty="0">
                <a:solidFill>
                  <a:srgbClr val="000000"/>
                </a:solidFill>
                <a:latin typeface="Times New Roman" pitchFamily="18" charset="0"/>
              </a:rPr>
              <a:t>任取初始权向量</a:t>
            </a:r>
          </a:p>
        </p:txBody>
      </p:sp>
      <p:graphicFrame>
        <p:nvGraphicFramePr>
          <p:cNvPr id="12" name="对象 11"/>
          <p:cNvGraphicFramePr>
            <a:graphicFrameLocks noChangeAspect="1"/>
          </p:cNvGraphicFramePr>
          <p:nvPr>
            <p:extLst>
              <p:ext uri="{D42A27DB-BD31-4B8C-83A1-F6EECF244321}">
                <p14:modId xmlns:p14="http://schemas.microsoft.com/office/powerpoint/2010/main" val="247723436"/>
              </p:ext>
            </p:extLst>
          </p:nvPr>
        </p:nvGraphicFramePr>
        <p:xfrm>
          <a:off x="3093497" y="4637360"/>
          <a:ext cx="3528392" cy="430085"/>
        </p:xfrm>
        <a:graphic>
          <a:graphicData uri="http://schemas.openxmlformats.org/presentationml/2006/ole">
            <mc:AlternateContent xmlns:mc="http://schemas.openxmlformats.org/markup-compatibility/2006">
              <mc:Choice xmlns:v="urn:schemas-microsoft-com:vml" Requires="v">
                <p:oleObj spid="_x0000_s679147" name="公式" r:id="rId7" imgW="1955800" imgH="241300" progId="Equation.3">
                  <p:embed/>
                </p:oleObj>
              </mc:Choice>
              <mc:Fallback>
                <p:oleObj name="公式" r:id="rId7" imgW="1955800" imgH="2413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3497" y="4637360"/>
                        <a:ext cx="3528392" cy="430085"/>
                      </a:xfrm>
                      <a:prstGeom prst="rect">
                        <a:avLst/>
                      </a:prstGeom>
                      <a:noFill/>
                      <a:ln>
                        <a:noFill/>
                      </a:ln>
                    </p:spPr>
                  </p:pic>
                </p:oleObj>
              </mc:Fallback>
            </mc:AlternateContent>
          </a:graphicData>
        </a:graphic>
      </p:graphicFrame>
      <p:sp>
        <p:nvSpPr>
          <p:cNvPr id="13" name="Rectangle 24"/>
          <p:cNvSpPr>
            <a:spLocks noChangeArrowheads="1"/>
          </p:cNvSpPr>
          <p:nvPr/>
        </p:nvSpPr>
        <p:spPr bwMode="auto">
          <a:xfrm>
            <a:off x="1259632" y="5066015"/>
            <a:ext cx="16610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dirty="0">
                <a:solidFill>
                  <a:srgbClr val="000000"/>
                </a:solidFill>
              </a:rPr>
              <a:t>设置参数</a:t>
            </a:r>
            <a:r>
              <a:rPr lang="en-US" altLang="zh-CN" sz="2000" i="1" baseline="0" dirty="0">
                <a:solidFill>
                  <a:srgbClr val="000000"/>
                </a:solidFill>
              </a:rPr>
              <a:t>c</a:t>
            </a:r>
            <a:r>
              <a:rPr lang="en-US" altLang="zh-CN" sz="2000" baseline="0" dirty="0">
                <a:solidFill>
                  <a:srgbClr val="000000"/>
                </a:solidFill>
              </a:rPr>
              <a:t>=1 </a:t>
            </a:r>
          </a:p>
        </p:txBody>
      </p:sp>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33</a:t>
            </a:fld>
            <a:endParaRPr lang="en-US" altLang="zh-CN" sz="2800" dirty="0">
              <a:solidFill>
                <a:schemeClr val="tx1"/>
              </a:solidFill>
            </a:endParaRPr>
          </a:p>
        </p:txBody>
      </p:sp>
    </p:spTree>
    <p:extLst>
      <p:ext uri="{BB962C8B-B14F-4D97-AF65-F5344CB8AC3E}">
        <p14:creationId xmlns:p14="http://schemas.microsoft.com/office/powerpoint/2010/main" val="416918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61" name="Rectangle 25"/>
          <p:cNvSpPr>
            <a:spLocks noChangeArrowheads="1"/>
          </p:cNvSpPr>
          <p:nvPr/>
        </p:nvSpPr>
        <p:spPr bwMode="auto">
          <a:xfrm>
            <a:off x="467544" y="1863735"/>
            <a:ext cx="376898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2</a:t>
            </a:r>
            <a:r>
              <a:rPr lang="zh-CN" altLang="en-US" sz="2000" baseline="0" dirty="0">
                <a:solidFill>
                  <a:srgbClr val="000000"/>
                </a:solidFill>
                <a:latin typeface="Times New Roman" pitchFamily="18" charset="0"/>
              </a:rPr>
              <a:t>）迭代。</a:t>
            </a:r>
            <a:endParaRPr lang="en-US" altLang="zh-CN" sz="2000" baseline="0" dirty="0">
              <a:solidFill>
                <a:srgbClr val="000000"/>
              </a:solidFill>
              <a:latin typeface="Times New Roman" pitchFamily="18" charset="0"/>
            </a:endParaRPr>
          </a:p>
          <a:p>
            <a:r>
              <a:rPr lang="en-US" altLang="zh-CN" sz="2000" dirty="0">
                <a:solidFill>
                  <a:srgbClr val="000000"/>
                </a:solidFill>
              </a:rPr>
              <a:t>          </a:t>
            </a:r>
            <a:r>
              <a:rPr lang="zh-CN" altLang="en-US" sz="2000" baseline="0" dirty="0">
                <a:solidFill>
                  <a:srgbClr val="000000"/>
                </a:solidFill>
                <a:latin typeface="Times New Roman" pitchFamily="18" charset="0"/>
              </a:rPr>
              <a:t>第一次迭代（输入</a:t>
            </a:r>
            <a:r>
              <a:rPr lang="en-US" altLang="zh-CN" sz="2000" baseline="0" dirty="0">
                <a:solidFill>
                  <a:srgbClr val="000000"/>
                </a:solidFill>
                <a:latin typeface="Times New Roman" pitchFamily="18" charset="0"/>
              </a:rPr>
              <a:t>X</a:t>
            </a:r>
            <a:r>
              <a:rPr lang="en-US" altLang="zh-CN" sz="2000" baseline="-25000" dirty="0">
                <a:solidFill>
                  <a:srgbClr val="000000"/>
                </a:solidFill>
                <a:latin typeface="Times New Roman" pitchFamily="18" charset="0"/>
              </a:rPr>
              <a:t>1</a:t>
            </a:r>
            <a:r>
              <a:rPr lang="zh-CN" altLang="en-US" sz="2000" baseline="0" dirty="0">
                <a:solidFill>
                  <a:srgbClr val="000000"/>
                </a:solidFill>
                <a:latin typeface="Times New Roman" pitchFamily="18" charset="0"/>
              </a:rPr>
              <a:t>）： </a:t>
            </a:r>
          </a:p>
        </p:txBody>
      </p:sp>
      <p:graphicFrame>
        <p:nvGraphicFramePr>
          <p:cNvPr id="295964" name="Object 28"/>
          <p:cNvGraphicFramePr>
            <a:graphicFrameLocks noChangeAspect="1"/>
          </p:cNvGraphicFramePr>
          <p:nvPr>
            <p:extLst>
              <p:ext uri="{D42A27DB-BD31-4B8C-83A1-F6EECF244321}">
                <p14:modId xmlns:p14="http://schemas.microsoft.com/office/powerpoint/2010/main" val="886093233"/>
              </p:ext>
            </p:extLst>
          </p:nvPr>
        </p:nvGraphicFramePr>
        <p:xfrm>
          <a:off x="1259632" y="2590688"/>
          <a:ext cx="1933575" cy="355146"/>
        </p:xfrm>
        <a:graphic>
          <a:graphicData uri="http://schemas.openxmlformats.org/presentationml/2006/ole">
            <mc:AlternateContent xmlns:mc="http://schemas.openxmlformats.org/markup-compatibility/2006">
              <mc:Choice xmlns:v="urn:schemas-microsoft-com:vml" Requires="v">
                <p:oleObj spid="_x0000_s686534" name="公式" r:id="rId3" imgW="1244600" imgH="228600" progId="Equation.3">
                  <p:embed/>
                </p:oleObj>
              </mc:Choice>
              <mc:Fallback>
                <p:oleObj name="公式" r:id="rId3" imgW="1244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590688"/>
                        <a:ext cx="1933575" cy="355146"/>
                      </a:xfrm>
                      <a:prstGeom prst="rect">
                        <a:avLst/>
                      </a:prstGeom>
                      <a:noFill/>
                      <a:ln>
                        <a:noFill/>
                      </a:ln>
                    </p:spPr>
                  </p:pic>
                </p:oleObj>
              </mc:Fallback>
            </mc:AlternateContent>
          </a:graphicData>
        </a:graphic>
      </p:graphicFrame>
      <p:graphicFrame>
        <p:nvGraphicFramePr>
          <p:cNvPr id="295963" name="Object 27"/>
          <p:cNvGraphicFramePr>
            <a:graphicFrameLocks noChangeAspect="1"/>
          </p:cNvGraphicFramePr>
          <p:nvPr>
            <p:extLst>
              <p:ext uri="{D42A27DB-BD31-4B8C-83A1-F6EECF244321}">
                <p14:modId xmlns:p14="http://schemas.microsoft.com/office/powerpoint/2010/main" val="2372671262"/>
              </p:ext>
            </p:extLst>
          </p:nvPr>
        </p:nvGraphicFramePr>
        <p:xfrm>
          <a:off x="3490913" y="2571621"/>
          <a:ext cx="1976437" cy="359352"/>
        </p:xfrm>
        <a:graphic>
          <a:graphicData uri="http://schemas.openxmlformats.org/presentationml/2006/ole">
            <mc:AlternateContent xmlns:mc="http://schemas.openxmlformats.org/markup-compatibility/2006">
              <mc:Choice xmlns:v="urn:schemas-microsoft-com:vml" Requires="v">
                <p:oleObj spid="_x0000_s686535" name="公式" r:id="rId5" imgW="1257300" imgH="228600" progId="Equation.3">
                  <p:embed/>
                </p:oleObj>
              </mc:Choice>
              <mc:Fallback>
                <p:oleObj name="公式" r:id="rId5" imgW="12573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913" y="2571621"/>
                        <a:ext cx="1976437" cy="359352"/>
                      </a:xfrm>
                      <a:prstGeom prst="rect">
                        <a:avLst/>
                      </a:prstGeom>
                      <a:noFill/>
                      <a:ln>
                        <a:noFill/>
                      </a:ln>
                    </p:spPr>
                  </p:pic>
                </p:oleObj>
              </mc:Fallback>
            </mc:AlternateContent>
          </a:graphicData>
        </a:graphic>
      </p:graphicFrame>
      <p:graphicFrame>
        <p:nvGraphicFramePr>
          <p:cNvPr id="295962" name="Object 26"/>
          <p:cNvGraphicFramePr>
            <a:graphicFrameLocks noChangeAspect="1"/>
          </p:cNvGraphicFramePr>
          <p:nvPr>
            <p:extLst>
              <p:ext uri="{D42A27DB-BD31-4B8C-83A1-F6EECF244321}">
                <p14:modId xmlns:p14="http://schemas.microsoft.com/office/powerpoint/2010/main" val="3496804625"/>
              </p:ext>
            </p:extLst>
          </p:nvPr>
        </p:nvGraphicFramePr>
        <p:xfrm>
          <a:off x="5672138" y="2571621"/>
          <a:ext cx="1947862" cy="373832"/>
        </p:xfrm>
        <a:graphic>
          <a:graphicData uri="http://schemas.openxmlformats.org/presentationml/2006/ole">
            <mc:AlternateContent xmlns:mc="http://schemas.openxmlformats.org/markup-compatibility/2006">
              <mc:Choice xmlns:v="urn:schemas-microsoft-com:vml" Requires="v">
                <p:oleObj spid="_x0000_s686536" name="公式" r:id="rId7" imgW="1257300" imgH="241300" progId="Equation.3">
                  <p:embed/>
                </p:oleObj>
              </mc:Choice>
              <mc:Fallback>
                <p:oleObj name="公式" r:id="rId7" imgW="12573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138" y="2571621"/>
                        <a:ext cx="1947862" cy="373832"/>
                      </a:xfrm>
                      <a:prstGeom prst="rect">
                        <a:avLst/>
                      </a:prstGeom>
                      <a:noFill/>
                      <a:ln>
                        <a:noFill/>
                      </a:ln>
                    </p:spPr>
                  </p:pic>
                </p:oleObj>
              </mc:Fallback>
            </mc:AlternateContent>
          </a:graphicData>
        </a:graphic>
      </p:graphicFrame>
      <p:sp>
        <p:nvSpPr>
          <p:cNvPr id="295970" name="Rectangle 34"/>
          <p:cNvSpPr>
            <a:spLocks noChangeArrowheads="1"/>
          </p:cNvSpPr>
          <p:nvPr/>
        </p:nvSpPr>
        <p:spPr bwMode="auto">
          <a:xfrm>
            <a:off x="1146686" y="3581152"/>
            <a:ext cx="30059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三个权向量都需要修改：</a:t>
            </a:r>
          </a:p>
        </p:txBody>
      </p:sp>
      <p:grpSp>
        <p:nvGrpSpPr>
          <p:cNvPr id="295971" name="Group 35"/>
          <p:cNvGrpSpPr>
            <a:grpSpLocks/>
          </p:cNvGrpSpPr>
          <p:nvPr/>
        </p:nvGrpSpPr>
        <p:grpSpPr bwMode="auto">
          <a:xfrm>
            <a:off x="1187624" y="3103314"/>
            <a:ext cx="6546850" cy="477838"/>
            <a:chOff x="281" y="284"/>
            <a:chExt cx="4124" cy="301"/>
          </a:xfrm>
        </p:grpSpPr>
        <p:graphicFrame>
          <p:nvGraphicFramePr>
            <p:cNvPr id="120851" name="Object 36"/>
            <p:cNvGraphicFramePr>
              <a:graphicFrameLocks noChangeAspect="1"/>
            </p:cNvGraphicFramePr>
            <p:nvPr>
              <p:extLst>
                <p:ext uri="{D42A27DB-BD31-4B8C-83A1-F6EECF244321}">
                  <p14:modId xmlns:p14="http://schemas.microsoft.com/office/powerpoint/2010/main" val="3315121079"/>
                </p:ext>
              </p:extLst>
            </p:nvPr>
          </p:nvGraphicFramePr>
          <p:xfrm>
            <a:off x="281" y="290"/>
            <a:ext cx="557" cy="243"/>
          </p:xfrm>
          <a:graphic>
            <a:graphicData uri="http://schemas.openxmlformats.org/presentationml/2006/ole">
              <mc:AlternateContent xmlns:mc="http://schemas.openxmlformats.org/markup-compatibility/2006">
                <mc:Choice xmlns:v="urn:schemas-microsoft-com:vml" Requires="v">
                  <p:oleObj spid="_x0000_s686537" name="公式" r:id="rId9" imgW="494870" imgH="215713" progId="Equation.3">
                    <p:embed/>
                  </p:oleObj>
                </mc:Choice>
                <mc:Fallback>
                  <p:oleObj name="公式" r:id="rId9" imgW="494870"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 y="290"/>
                          <a:ext cx="557" cy="243"/>
                        </a:xfrm>
                        <a:prstGeom prst="rect">
                          <a:avLst/>
                        </a:prstGeom>
                        <a:noFill/>
                        <a:ln>
                          <a:noFill/>
                        </a:ln>
                      </p:spPr>
                    </p:pic>
                  </p:oleObj>
                </mc:Fallback>
              </mc:AlternateContent>
            </a:graphicData>
          </a:graphic>
        </p:graphicFrame>
        <p:graphicFrame>
          <p:nvGraphicFramePr>
            <p:cNvPr id="120852" name="Object 37"/>
            <p:cNvGraphicFramePr>
              <a:graphicFrameLocks noChangeAspect="1"/>
            </p:cNvGraphicFramePr>
            <p:nvPr>
              <p:extLst>
                <p:ext uri="{D42A27DB-BD31-4B8C-83A1-F6EECF244321}">
                  <p14:modId xmlns:p14="http://schemas.microsoft.com/office/powerpoint/2010/main" val="24947980"/>
                </p:ext>
              </p:extLst>
            </p:nvPr>
          </p:nvGraphicFramePr>
          <p:xfrm>
            <a:off x="1372" y="308"/>
            <a:ext cx="872" cy="239"/>
          </p:xfrm>
          <a:graphic>
            <a:graphicData uri="http://schemas.openxmlformats.org/presentationml/2006/ole">
              <mc:AlternateContent xmlns:mc="http://schemas.openxmlformats.org/markup-compatibility/2006">
                <mc:Choice xmlns:v="urn:schemas-microsoft-com:vml" Requires="v">
                  <p:oleObj spid="_x0000_s686538" name="公式" r:id="rId11" imgW="787058" imgH="215806" progId="Equation.3">
                    <p:embed/>
                  </p:oleObj>
                </mc:Choice>
                <mc:Fallback>
                  <p:oleObj name="公式" r:id="rId11" imgW="787058"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2" y="308"/>
                          <a:ext cx="872" cy="239"/>
                        </a:xfrm>
                        <a:prstGeom prst="rect">
                          <a:avLst/>
                        </a:prstGeom>
                        <a:noFill/>
                        <a:ln>
                          <a:noFill/>
                        </a:ln>
                      </p:spPr>
                    </p:pic>
                  </p:oleObj>
                </mc:Fallback>
              </mc:AlternateContent>
            </a:graphicData>
          </a:graphic>
        </p:graphicFrame>
        <p:graphicFrame>
          <p:nvGraphicFramePr>
            <p:cNvPr id="120853" name="Object 38"/>
            <p:cNvGraphicFramePr>
              <a:graphicFrameLocks noChangeAspect="1"/>
            </p:cNvGraphicFramePr>
            <p:nvPr>
              <p:extLst>
                <p:ext uri="{D42A27DB-BD31-4B8C-83A1-F6EECF244321}">
                  <p14:modId xmlns:p14="http://schemas.microsoft.com/office/powerpoint/2010/main" val="3352782344"/>
                </p:ext>
              </p:extLst>
            </p:nvPr>
          </p:nvGraphicFramePr>
          <p:xfrm>
            <a:off x="2680" y="300"/>
            <a:ext cx="884" cy="261"/>
          </p:xfrm>
          <a:graphic>
            <a:graphicData uri="http://schemas.openxmlformats.org/presentationml/2006/ole">
              <mc:AlternateContent xmlns:mc="http://schemas.openxmlformats.org/markup-compatibility/2006">
                <mc:Choice xmlns:v="urn:schemas-microsoft-com:vml" Requires="v">
                  <p:oleObj spid="_x0000_s686539" name="公式" r:id="rId13" imgW="774364" imgH="228501" progId="Equation.3">
                    <p:embed/>
                  </p:oleObj>
                </mc:Choice>
                <mc:Fallback>
                  <p:oleObj name="公式" r:id="rId13" imgW="774364"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0" y="300"/>
                          <a:ext cx="884" cy="261"/>
                        </a:xfrm>
                        <a:prstGeom prst="rect">
                          <a:avLst/>
                        </a:prstGeom>
                        <a:noFill/>
                        <a:ln>
                          <a:noFill/>
                        </a:ln>
                      </p:spPr>
                    </p:pic>
                  </p:oleObj>
                </mc:Fallback>
              </mc:AlternateContent>
            </a:graphicData>
          </a:graphic>
        </p:graphicFrame>
        <p:sp>
          <p:nvSpPr>
            <p:cNvPr id="120854" name="Rectangle 39"/>
            <p:cNvSpPr>
              <a:spLocks noChangeArrowheads="1"/>
            </p:cNvSpPr>
            <p:nvPr/>
          </p:nvSpPr>
          <p:spPr bwMode="auto">
            <a:xfrm>
              <a:off x="887" y="309"/>
              <a:ext cx="43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，但</a:t>
              </a:r>
            </a:p>
          </p:txBody>
        </p:sp>
        <p:sp>
          <p:nvSpPr>
            <p:cNvPr id="120855" name="Rectangle 40"/>
            <p:cNvSpPr>
              <a:spLocks noChangeArrowheads="1"/>
            </p:cNvSpPr>
            <p:nvPr/>
          </p:nvSpPr>
          <p:spPr bwMode="auto">
            <a:xfrm>
              <a:off x="2343" y="309"/>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且</a:t>
              </a:r>
            </a:p>
          </p:txBody>
        </p:sp>
        <p:sp>
          <p:nvSpPr>
            <p:cNvPr id="120856" name="Rectangle 41"/>
            <p:cNvSpPr>
              <a:spLocks noChangeArrowheads="1"/>
            </p:cNvSpPr>
            <p:nvPr/>
          </p:nvSpPr>
          <p:spPr bwMode="auto">
            <a:xfrm>
              <a:off x="3049" y="284"/>
              <a:ext cx="1356"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lnSpc>
                  <a:spcPct val="125000"/>
                </a:lnSpc>
              </a:pPr>
              <a:r>
                <a:rPr lang="zh-CN" altLang="en-US" sz="2000" baseline="0" dirty="0">
                  <a:solidFill>
                    <a:srgbClr val="000000"/>
                  </a:solidFill>
                  <a:latin typeface="Times New Roman" pitchFamily="18" charset="0"/>
                </a:rPr>
                <a:t>不成立，</a:t>
              </a:r>
            </a:p>
          </p:txBody>
        </p:sp>
      </p:grpSp>
      <p:graphicFrame>
        <p:nvGraphicFramePr>
          <p:cNvPr id="295978" name="Object 42"/>
          <p:cNvGraphicFramePr>
            <a:graphicFrameLocks noChangeAspect="1"/>
          </p:cNvGraphicFramePr>
          <p:nvPr>
            <p:extLst>
              <p:ext uri="{D42A27DB-BD31-4B8C-83A1-F6EECF244321}">
                <p14:modId xmlns:p14="http://schemas.microsoft.com/office/powerpoint/2010/main" val="3218952568"/>
              </p:ext>
            </p:extLst>
          </p:nvPr>
        </p:nvGraphicFramePr>
        <p:xfrm>
          <a:off x="2194047" y="4077072"/>
          <a:ext cx="2954018" cy="401081"/>
        </p:xfrm>
        <a:graphic>
          <a:graphicData uri="http://schemas.openxmlformats.org/presentationml/2006/ole">
            <mc:AlternateContent xmlns:mc="http://schemas.openxmlformats.org/markup-compatibility/2006">
              <mc:Choice xmlns:v="urn:schemas-microsoft-com:vml" Requires="v">
                <p:oleObj spid="_x0000_s686540" name="公式" r:id="rId15" imgW="1778000" imgH="241300" progId="Equation.3">
                  <p:embed/>
                </p:oleObj>
              </mc:Choice>
              <mc:Fallback>
                <p:oleObj name="公式" r:id="rId15" imgW="17780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4047" y="4077072"/>
                        <a:ext cx="2954018" cy="401081"/>
                      </a:xfrm>
                      <a:prstGeom prst="rect">
                        <a:avLst/>
                      </a:prstGeom>
                      <a:noFill/>
                      <a:ln>
                        <a:noFill/>
                      </a:ln>
                    </p:spPr>
                  </p:pic>
                </p:oleObj>
              </mc:Fallback>
            </mc:AlternateContent>
          </a:graphicData>
        </a:graphic>
      </p:graphicFrame>
      <p:graphicFrame>
        <p:nvGraphicFramePr>
          <p:cNvPr id="295979" name="Object 43"/>
          <p:cNvGraphicFramePr>
            <a:graphicFrameLocks noChangeAspect="1"/>
          </p:cNvGraphicFramePr>
          <p:nvPr>
            <p:extLst>
              <p:ext uri="{D42A27DB-BD31-4B8C-83A1-F6EECF244321}">
                <p14:modId xmlns:p14="http://schemas.microsoft.com/office/powerpoint/2010/main" val="3993235688"/>
              </p:ext>
            </p:extLst>
          </p:nvPr>
        </p:nvGraphicFramePr>
        <p:xfrm>
          <a:off x="2149649" y="4581128"/>
          <a:ext cx="2854399" cy="361708"/>
        </p:xfrm>
        <a:graphic>
          <a:graphicData uri="http://schemas.openxmlformats.org/presentationml/2006/ole">
            <mc:AlternateContent xmlns:mc="http://schemas.openxmlformats.org/markup-compatibility/2006">
              <mc:Choice xmlns:v="urn:schemas-microsoft-com:vml" Requires="v">
                <p:oleObj spid="_x0000_s686541" name="公式" r:id="rId17" imgW="1905000" imgH="241300" progId="Equation.3">
                  <p:embed/>
                </p:oleObj>
              </mc:Choice>
              <mc:Fallback>
                <p:oleObj name="公式" r:id="rId17" imgW="1905000" imgH="2413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9649" y="4581128"/>
                        <a:ext cx="2854399" cy="361708"/>
                      </a:xfrm>
                      <a:prstGeom prst="rect">
                        <a:avLst/>
                      </a:prstGeom>
                      <a:noFill/>
                      <a:ln>
                        <a:noFill/>
                      </a:ln>
                    </p:spPr>
                  </p:pic>
                </p:oleObj>
              </mc:Fallback>
            </mc:AlternateContent>
          </a:graphicData>
        </a:graphic>
      </p:graphicFrame>
      <p:graphicFrame>
        <p:nvGraphicFramePr>
          <p:cNvPr id="295980" name="Object 44"/>
          <p:cNvGraphicFramePr>
            <a:graphicFrameLocks noChangeAspect="1"/>
          </p:cNvGraphicFramePr>
          <p:nvPr>
            <p:extLst>
              <p:ext uri="{D42A27DB-BD31-4B8C-83A1-F6EECF244321}">
                <p14:modId xmlns:p14="http://schemas.microsoft.com/office/powerpoint/2010/main" val="4231076780"/>
              </p:ext>
            </p:extLst>
          </p:nvPr>
        </p:nvGraphicFramePr>
        <p:xfrm>
          <a:off x="2149446" y="5085184"/>
          <a:ext cx="3384376" cy="454279"/>
        </p:xfrm>
        <a:graphic>
          <a:graphicData uri="http://schemas.openxmlformats.org/presentationml/2006/ole">
            <mc:AlternateContent xmlns:mc="http://schemas.openxmlformats.org/markup-compatibility/2006">
              <mc:Choice xmlns:v="urn:schemas-microsoft-com:vml" Requires="v">
                <p:oleObj spid="_x0000_s686542" name="公式" r:id="rId19" imgW="1892300" imgH="254000" progId="Equation.3">
                  <p:embed/>
                </p:oleObj>
              </mc:Choice>
              <mc:Fallback>
                <p:oleObj name="公式" r:id="rId19" imgW="1892300" imgH="254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9446" y="5085184"/>
                        <a:ext cx="3384376" cy="454279"/>
                      </a:xfrm>
                      <a:prstGeom prst="rect">
                        <a:avLst/>
                      </a:prstGeom>
                      <a:noFill/>
                      <a:ln>
                        <a:noFill/>
                      </a:ln>
                    </p:spPr>
                  </p:pic>
                </p:oleObj>
              </mc:Fallback>
            </mc:AlternateContent>
          </a:graphicData>
        </a:graphic>
      </p:graphicFrame>
      <p:sp>
        <p:nvSpPr>
          <p:cNvPr id="25"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34</a:t>
            </a:fld>
            <a:endParaRPr lang="en-US" altLang="zh-CN" sz="2800" dirty="0">
              <a:solidFill>
                <a:schemeClr val="tx1"/>
              </a:solidFill>
            </a:endParaRPr>
          </a:p>
        </p:txBody>
      </p:sp>
      <p:sp>
        <p:nvSpPr>
          <p:cNvPr id="24"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26" name="TextBox 25"/>
          <p:cNvSpPr txBox="1"/>
          <p:nvPr/>
        </p:nvSpPr>
        <p:spPr>
          <a:xfrm>
            <a:off x="310560" y="1412776"/>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457597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961"/>
                                        </p:tgtEl>
                                        <p:attrNameLst>
                                          <p:attrName>style.visibility</p:attrName>
                                        </p:attrNameLst>
                                      </p:cBhvr>
                                      <p:to>
                                        <p:strVal val="visible"/>
                                      </p:to>
                                    </p:set>
                                    <p:animEffect transition="in" filter="fade">
                                      <p:cBhvr>
                                        <p:cTn id="7" dur="500"/>
                                        <p:tgtEl>
                                          <p:spTgt spid="295961"/>
                                        </p:tgtEl>
                                      </p:cBhvr>
                                    </p:animEffect>
                                  </p:childTnLst>
                                </p:cTn>
                              </p:par>
                              <p:par>
                                <p:cTn id="8" presetID="10" presetClass="entr" presetSubtype="0" fill="hold" nodeType="withEffect">
                                  <p:stCondLst>
                                    <p:cond delay="0"/>
                                  </p:stCondLst>
                                  <p:childTnLst>
                                    <p:set>
                                      <p:cBhvr>
                                        <p:cTn id="9" dur="1" fill="hold">
                                          <p:stCondLst>
                                            <p:cond delay="0"/>
                                          </p:stCondLst>
                                        </p:cTn>
                                        <p:tgtEl>
                                          <p:spTgt spid="295964"/>
                                        </p:tgtEl>
                                        <p:attrNameLst>
                                          <p:attrName>style.visibility</p:attrName>
                                        </p:attrNameLst>
                                      </p:cBhvr>
                                      <p:to>
                                        <p:strVal val="visible"/>
                                      </p:to>
                                    </p:set>
                                    <p:animEffect transition="in" filter="fade">
                                      <p:cBhvr>
                                        <p:cTn id="10" dur="500"/>
                                        <p:tgtEl>
                                          <p:spTgt spid="295964"/>
                                        </p:tgtEl>
                                      </p:cBhvr>
                                    </p:animEffect>
                                  </p:childTnLst>
                                </p:cTn>
                              </p:par>
                              <p:par>
                                <p:cTn id="11" presetID="10" presetClass="entr" presetSubtype="0" fill="hold" nodeType="withEffect">
                                  <p:stCondLst>
                                    <p:cond delay="0"/>
                                  </p:stCondLst>
                                  <p:childTnLst>
                                    <p:set>
                                      <p:cBhvr>
                                        <p:cTn id="12" dur="1" fill="hold">
                                          <p:stCondLst>
                                            <p:cond delay="0"/>
                                          </p:stCondLst>
                                        </p:cTn>
                                        <p:tgtEl>
                                          <p:spTgt spid="295963"/>
                                        </p:tgtEl>
                                        <p:attrNameLst>
                                          <p:attrName>style.visibility</p:attrName>
                                        </p:attrNameLst>
                                      </p:cBhvr>
                                      <p:to>
                                        <p:strVal val="visible"/>
                                      </p:to>
                                    </p:set>
                                    <p:animEffect transition="in" filter="fade">
                                      <p:cBhvr>
                                        <p:cTn id="13" dur="500"/>
                                        <p:tgtEl>
                                          <p:spTgt spid="295963"/>
                                        </p:tgtEl>
                                      </p:cBhvr>
                                    </p:animEffect>
                                  </p:childTnLst>
                                </p:cTn>
                              </p:par>
                              <p:par>
                                <p:cTn id="14" presetID="10" presetClass="entr" presetSubtype="0" fill="hold" nodeType="withEffect">
                                  <p:stCondLst>
                                    <p:cond delay="0"/>
                                  </p:stCondLst>
                                  <p:childTnLst>
                                    <p:set>
                                      <p:cBhvr>
                                        <p:cTn id="15" dur="1" fill="hold">
                                          <p:stCondLst>
                                            <p:cond delay="0"/>
                                          </p:stCondLst>
                                        </p:cTn>
                                        <p:tgtEl>
                                          <p:spTgt spid="295962"/>
                                        </p:tgtEl>
                                        <p:attrNameLst>
                                          <p:attrName>style.visibility</p:attrName>
                                        </p:attrNameLst>
                                      </p:cBhvr>
                                      <p:to>
                                        <p:strVal val="visible"/>
                                      </p:to>
                                    </p:set>
                                    <p:animEffect transition="in" filter="fade">
                                      <p:cBhvr>
                                        <p:cTn id="16" dur="500"/>
                                        <p:tgtEl>
                                          <p:spTgt spid="29596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5970"/>
                                        </p:tgtEl>
                                        <p:attrNameLst>
                                          <p:attrName>style.visibility</p:attrName>
                                        </p:attrNameLst>
                                      </p:cBhvr>
                                      <p:to>
                                        <p:strVal val="visible"/>
                                      </p:to>
                                    </p:set>
                                    <p:animEffect transition="in" filter="fade">
                                      <p:cBhvr>
                                        <p:cTn id="21" dur="500"/>
                                        <p:tgtEl>
                                          <p:spTgt spid="295970"/>
                                        </p:tgtEl>
                                      </p:cBhvr>
                                    </p:animEffect>
                                  </p:childTnLst>
                                </p:cTn>
                              </p:par>
                              <p:par>
                                <p:cTn id="22" presetID="10" presetClass="entr" presetSubtype="0" fill="hold" nodeType="withEffect">
                                  <p:stCondLst>
                                    <p:cond delay="0"/>
                                  </p:stCondLst>
                                  <p:childTnLst>
                                    <p:set>
                                      <p:cBhvr>
                                        <p:cTn id="23" dur="1" fill="hold">
                                          <p:stCondLst>
                                            <p:cond delay="0"/>
                                          </p:stCondLst>
                                        </p:cTn>
                                        <p:tgtEl>
                                          <p:spTgt spid="295971"/>
                                        </p:tgtEl>
                                        <p:attrNameLst>
                                          <p:attrName>style.visibility</p:attrName>
                                        </p:attrNameLst>
                                      </p:cBhvr>
                                      <p:to>
                                        <p:strVal val="visible"/>
                                      </p:to>
                                    </p:set>
                                    <p:animEffect transition="in" filter="fade">
                                      <p:cBhvr>
                                        <p:cTn id="24" dur="500"/>
                                        <p:tgtEl>
                                          <p:spTgt spid="2959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95978"/>
                                        </p:tgtEl>
                                        <p:attrNameLst>
                                          <p:attrName>style.visibility</p:attrName>
                                        </p:attrNameLst>
                                      </p:cBhvr>
                                      <p:to>
                                        <p:strVal val="visible"/>
                                      </p:to>
                                    </p:set>
                                    <p:animEffect transition="in" filter="fade">
                                      <p:cBhvr>
                                        <p:cTn id="29" dur="500"/>
                                        <p:tgtEl>
                                          <p:spTgt spid="295978"/>
                                        </p:tgtEl>
                                      </p:cBhvr>
                                    </p:animEffect>
                                  </p:childTnLst>
                                </p:cTn>
                              </p:par>
                              <p:par>
                                <p:cTn id="30" presetID="10" presetClass="entr" presetSubtype="0" fill="hold" nodeType="withEffect">
                                  <p:stCondLst>
                                    <p:cond delay="0"/>
                                  </p:stCondLst>
                                  <p:childTnLst>
                                    <p:set>
                                      <p:cBhvr>
                                        <p:cTn id="31" dur="1" fill="hold">
                                          <p:stCondLst>
                                            <p:cond delay="0"/>
                                          </p:stCondLst>
                                        </p:cTn>
                                        <p:tgtEl>
                                          <p:spTgt spid="295979"/>
                                        </p:tgtEl>
                                        <p:attrNameLst>
                                          <p:attrName>style.visibility</p:attrName>
                                        </p:attrNameLst>
                                      </p:cBhvr>
                                      <p:to>
                                        <p:strVal val="visible"/>
                                      </p:to>
                                    </p:set>
                                    <p:animEffect transition="in" filter="fade">
                                      <p:cBhvr>
                                        <p:cTn id="32" dur="500"/>
                                        <p:tgtEl>
                                          <p:spTgt spid="295979"/>
                                        </p:tgtEl>
                                      </p:cBhvr>
                                    </p:animEffect>
                                  </p:childTnLst>
                                </p:cTn>
                              </p:par>
                              <p:par>
                                <p:cTn id="33" presetID="10" presetClass="entr" presetSubtype="0" fill="hold" nodeType="withEffect">
                                  <p:stCondLst>
                                    <p:cond delay="0"/>
                                  </p:stCondLst>
                                  <p:childTnLst>
                                    <p:set>
                                      <p:cBhvr>
                                        <p:cTn id="34" dur="1" fill="hold">
                                          <p:stCondLst>
                                            <p:cond delay="0"/>
                                          </p:stCondLst>
                                        </p:cTn>
                                        <p:tgtEl>
                                          <p:spTgt spid="295980"/>
                                        </p:tgtEl>
                                        <p:attrNameLst>
                                          <p:attrName>style.visibility</p:attrName>
                                        </p:attrNameLst>
                                      </p:cBhvr>
                                      <p:to>
                                        <p:strVal val="visible"/>
                                      </p:to>
                                    </p:set>
                                    <p:animEffect transition="in" filter="fade">
                                      <p:cBhvr>
                                        <p:cTn id="35" dur="500"/>
                                        <p:tgtEl>
                                          <p:spTgt spid="295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1" grpId="0"/>
      <p:bldP spid="29597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0"/>
          <p:cNvSpPr>
            <a:spLocks noChangeArrowheads="1"/>
          </p:cNvSpPr>
          <p:nvPr/>
        </p:nvSpPr>
        <p:spPr bwMode="auto">
          <a:xfrm>
            <a:off x="349795" y="1772816"/>
            <a:ext cx="32335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第二次</a:t>
            </a:r>
            <a:r>
              <a:rPr lang="zh-CN" altLang="en-US" sz="2000" dirty="0">
                <a:solidFill>
                  <a:srgbClr val="000000"/>
                </a:solidFill>
              </a:rPr>
              <a:t>迭代（输入</a:t>
            </a:r>
            <a:r>
              <a:rPr lang="en-US" altLang="zh-CN" sz="2000" dirty="0">
                <a:solidFill>
                  <a:srgbClr val="000000"/>
                </a:solidFill>
              </a:rPr>
              <a:t>X</a:t>
            </a:r>
            <a:r>
              <a:rPr lang="en-US" altLang="zh-CN" sz="2000" baseline="-25000" dirty="0">
                <a:solidFill>
                  <a:srgbClr val="000000"/>
                </a:solidFill>
              </a:rPr>
              <a:t>2</a:t>
            </a:r>
            <a:r>
              <a:rPr lang="zh-CN" altLang="en-US" sz="2000" dirty="0">
                <a:solidFill>
                  <a:srgbClr val="000000"/>
                </a:solidFill>
              </a:rPr>
              <a:t>） ： </a:t>
            </a:r>
            <a:endParaRPr lang="zh-CN" altLang="en-US" sz="2000" baseline="0" dirty="0">
              <a:solidFill>
                <a:srgbClr val="000000"/>
              </a:solidFill>
              <a:latin typeface="Times New Roman" pitchFamily="18" charset="0"/>
            </a:endParaRPr>
          </a:p>
        </p:txBody>
      </p:sp>
      <p:graphicFrame>
        <p:nvGraphicFramePr>
          <p:cNvPr id="121859" name="Object 23"/>
          <p:cNvGraphicFramePr>
            <a:graphicFrameLocks noChangeAspect="1"/>
          </p:cNvGraphicFramePr>
          <p:nvPr>
            <p:extLst>
              <p:ext uri="{D42A27DB-BD31-4B8C-83A1-F6EECF244321}">
                <p14:modId xmlns:p14="http://schemas.microsoft.com/office/powerpoint/2010/main" val="1685325805"/>
              </p:ext>
            </p:extLst>
          </p:nvPr>
        </p:nvGraphicFramePr>
        <p:xfrm>
          <a:off x="539552" y="2276872"/>
          <a:ext cx="2258371" cy="387380"/>
        </p:xfrm>
        <a:graphic>
          <a:graphicData uri="http://schemas.openxmlformats.org/presentationml/2006/ole">
            <mc:AlternateContent xmlns:mc="http://schemas.openxmlformats.org/markup-compatibility/2006">
              <mc:Choice xmlns:v="urn:schemas-microsoft-com:vml" Requires="v">
                <p:oleObj spid="_x0000_s693534" name="公式" r:id="rId3" imgW="1333500" imgH="228600" progId="Equation.3">
                  <p:embed/>
                </p:oleObj>
              </mc:Choice>
              <mc:Fallback>
                <p:oleObj name="公式" r:id="rId3" imgW="1333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276872"/>
                        <a:ext cx="2258371" cy="387380"/>
                      </a:xfrm>
                      <a:prstGeom prst="rect">
                        <a:avLst/>
                      </a:prstGeom>
                      <a:noFill/>
                      <a:ln>
                        <a:noFill/>
                      </a:ln>
                    </p:spPr>
                  </p:pic>
                </p:oleObj>
              </mc:Fallback>
            </mc:AlternateContent>
          </a:graphicData>
        </a:graphic>
      </p:graphicFrame>
      <p:graphicFrame>
        <p:nvGraphicFramePr>
          <p:cNvPr id="121860" name="Object 22"/>
          <p:cNvGraphicFramePr>
            <a:graphicFrameLocks noChangeAspect="1"/>
          </p:cNvGraphicFramePr>
          <p:nvPr>
            <p:extLst>
              <p:ext uri="{D42A27DB-BD31-4B8C-83A1-F6EECF244321}">
                <p14:modId xmlns:p14="http://schemas.microsoft.com/office/powerpoint/2010/main" val="349125823"/>
              </p:ext>
            </p:extLst>
          </p:nvPr>
        </p:nvGraphicFramePr>
        <p:xfrm>
          <a:off x="3022892" y="2276872"/>
          <a:ext cx="2333873" cy="368708"/>
        </p:xfrm>
        <a:graphic>
          <a:graphicData uri="http://schemas.openxmlformats.org/presentationml/2006/ole">
            <mc:AlternateContent xmlns:mc="http://schemas.openxmlformats.org/markup-compatibility/2006">
              <mc:Choice xmlns:v="urn:schemas-microsoft-com:vml" Requires="v">
                <p:oleObj spid="_x0000_s693535" name="公式" r:id="rId5" imgW="1447800" imgH="228600" progId="Equation.3">
                  <p:embed/>
                </p:oleObj>
              </mc:Choice>
              <mc:Fallback>
                <p:oleObj name="公式" r:id="rId5" imgW="1447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892" y="2276872"/>
                        <a:ext cx="2333873" cy="368708"/>
                      </a:xfrm>
                      <a:prstGeom prst="rect">
                        <a:avLst/>
                      </a:prstGeom>
                      <a:noFill/>
                      <a:ln>
                        <a:noFill/>
                      </a:ln>
                    </p:spPr>
                  </p:pic>
                </p:oleObj>
              </mc:Fallback>
            </mc:AlternateContent>
          </a:graphicData>
        </a:graphic>
      </p:graphicFrame>
      <p:graphicFrame>
        <p:nvGraphicFramePr>
          <p:cNvPr id="121861" name="Object 21"/>
          <p:cNvGraphicFramePr>
            <a:graphicFrameLocks noChangeAspect="1"/>
          </p:cNvGraphicFramePr>
          <p:nvPr>
            <p:extLst>
              <p:ext uri="{D42A27DB-BD31-4B8C-83A1-F6EECF244321}">
                <p14:modId xmlns:p14="http://schemas.microsoft.com/office/powerpoint/2010/main" val="1210623048"/>
              </p:ext>
            </p:extLst>
          </p:nvPr>
        </p:nvGraphicFramePr>
        <p:xfrm>
          <a:off x="5608315" y="2276872"/>
          <a:ext cx="2420168" cy="403583"/>
        </p:xfrm>
        <a:graphic>
          <a:graphicData uri="http://schemas.openxmlformats.org/presentationml/2006/ole">
            <mc:AlternateContent xmlns:mc="http://schemas.openxmlformats.org/markup-compatibility/2006">
              <mc:Choice xmlns:v="urn:schemas-microsoft-com:vml" Requires="v">
                <p:oleObj spid="_x0000_s693536" name="公式" r:id="rId7" imgW="1447800" imgH="241300" progId="Equation.3">
                  <p:embed/>
                </p:oleObj>
              </mc:Choice>
              <mc:Fallback>
                <p:oleObj name="公式" r:id="rId7" imgW="14478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8315" y="2276872"/>
                        <a:ext cx="2420168" cy="403583"/>
                      </a:xfrm>
                      <a:prstGeom prst="rect">
                        <a:avLst/>
                      </a:prstGeom>
                      <a:noFill/>
                      <a:ln>
                        <a:noFill/>
                      </a:ln>
                    </p:spPr>
                  </p:pic>
                </p:oleObj>
              </mc:Fallback>
            </mc:AlternateContent>
          </a:graphicData>
        </a:graphic>
      </p:graphicFrame>
      <p:grpSp>
        <p:nvGrpSpPr>
          <p:cNvPr id="296995" name="Group 35"/>
          <p:cNvGrpSpPr>
            <a:grpSpLocks/>
          </p:cNvGrpSpPr>
          <p:nvPr/>
        </p:nvGrpSpPr>
        <p:grpSpPr bwMode="auto">
          <a:xfrm>
            <a:off x="549275" y="2796803"/>
            <a:ext cx="7493000" cy="417513"/>
            <a:chOff x="346" y="1369"/>
            <a:chExt cx="4720" cy="263"/>
          </a:xfrm>
        </p:grpSpPr>
        <p:grpSp>
          <p:nvGrpSpPr>
            <p:cNvPr id="121878" name="Group 34"/>
            <p:cNvGrpSpPr>
              <a:grpSpLocks/>
            </p:cNvGrpSpPr>
            <p:nvPr/>
          </p:nvGrpSpPr>
          <p:grpSpPr bwMode="auto">
            <a:xfrm>
              <a:off x="346" y="1369"/>
              <a:ext cx="2953" cy="252"/>
              <a:chOff x="1087" y="1377"/>
              <a:chExt cx="2953" cy="252"/>
            </a:xfrm>
          </p:grpSpPr>
          <p:graphicFrame>
            <p:nvGraphicFramePr>
              <p:cNvPr id="121880" name="Object 29"/>
              <p:cNvGraphicFramePr>
                <a:graphicFrameLocks noChangeAspect="1"/>
              </p:cNvGraphicFramePr>
              <p:nvPr>
                <p:extLst>
                  <p:ext uri="{D42A27DB-BD31-4B8C-83A1-F6EECF244321}">
                    <p14:modId xmlns:p14="http://schemas.microsoft.com/office/powerpoint/2010/main" val="3137667389"/>
                  </p:ext>
                </p:extLst>
              </p:nvPr>
            </p:nvGraphicFramePr>
            <p:xfrm>
              <a:off x="1087" y="1390"/>
              <a:ext cx="586" cy="227"/>
            </p:xfrm>
            <a:graphic>
              <a:graphicData uri="http://schemas.openxmlformats.org/presentationml/2006/ole">
                <mc:AlternateContent xmlns:mc="http://schemas.openxmlformats.org/markup-compatibility/2006">
                  <mc:Choice xmlns:v="urn:schemas-microsoft-com:vml" Requires="v">
                    <p:oleObj spid="_x0000_s693537" name="公式" r:id="rId9" imgW="558558" imgH="215806" progId="Equation.3">
                      <p:embed/>
                    </p:oleObj>
                  </mc:Choice>
                  <mc:Fallback>
                    <p:oleObj name="公式" r:id="rId9" imgW="558558"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 y="1390"/>
                            <a:ext cx="586" cy="227"/>
                          </a:xfrm>
                          <a:prstGeom prst="rect">
                            <a:avLst/>
                          </a:prstGeom>
                          <a:noFill/>
                          <a:ln>
                            <a:noFill/>
                          </a:ln>
                        </p:spPr>
                      </p:pic>
                    </p:oleObj>
                  </mc:Fallback>
                </mc:AlternateContent>
              </a:graphicData>
            </a:graphic>
          </p:graphicFrame>
          <p:graphicFrame>
            <p:nvGraphicFramePr>
              <p:cNvPr id="121881" name="Object 28"/>
              <p:cNvGraphicFramePr>
                <a:graphicFrameLocks noChangeAspect="1"/>
              </p:cNvGraphicFramePr>
              <p:nvPr>
                <p:extLst>
                  <p:ext uri="{D42A27DB-BD31-4B8C-83A1-F6EECF244321}">
                    <p14:modId xmlns:p14="http://schemas.microsoft.com/office/powerpoint/2010/main" val="1557005922"/>
                  </p:ext>
                </p:extLst>
              </p:nvPr>
            </p:nvGraphicFramePr>
            <p:xfrm>
              <a:off x="2094" y="1415"/>
              <a:ext cx="830" cy="214"/>
            </p:xfrm>
            <a:graphic>
              <a:graphicData uri="http://schemas.openxmlformats.org/presentationml/2006/ole">
                <mc:AlternateContent xmlns:mc="http://schemas.openxmlformats.org/markup-compatibility/2006">
                  <mc:Choice xmlns:v="urn:schemas-microsoft-com:vml" Requires="v">
                    <p:oleObj spid="_x0000_s693538" name="公式" r:id="rId11" imgW="837836" imgH="215806" progId="Equation.3">
                      <p:embed/>
                    </p:oleObj>
                  </mc:Choice>
                  <mc:Fallback>
                    <p:oleObj name="公式" r:id="rId11" imgW="837836"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4" y="1415"/>
                            <a:ext cx="830" cy="214"/>
                          </a:xfrm>
                          <a:prstGeom prst="rect">
                            <a:avLst/>
                          </a:prstGeom>
                          <a:noFill/>
                          <a:ln>
                            <a:noFill/>
                          </a:ln>
                        </p:spPr>
                      </p:pic>
                    </p:oleObj>
                  </mc:Fallback>
                </mc:AlternateContent>
              </a:graphicData>
            </a:graphic>
          </p:graphicFrame>
          <p:graphicFrame>
            <p:nvGraphicFramePr>
              <p:cNvPr id="121882" name="Object 27"/>
              <p:cNvGraphicFramePr>
                <a:graphicFrameLocks noChangeAspect="1"/>
              </p:cNvGraphicFramePr>
              <p:nvPr>
                <p:extLst>
                  <p:ext uri="{D42A27DB-BD31-4B8C-83A1-F6EECF244321}">
                    <p14:modId xmlns:p14="http://schemas.microsoft.com/office/powerpoint/2010/main" val="3447710768"/>
                  </p:ext>
                </p:extLst>
              </p:nvPr>
            </p:nvGraphicFramePr>
            <p:xfrm>
              <a:off x="3224" y="1410"/>
              <a:ext cx="816" cy="219"/>
            </p:xfrm>
            <a:graphic>
              <a:graphicData uri="http://schemas.openxmlformats.org/presentationml/2006/ole">
                <mc:AlternateContent xmlns:mc="http://schemas.openxmlformats.org/markup-compatibility/2006">
                  <mc:Choice xmlns:v="urn:schemas-microsoft-com:vml" Requires="v">
                    <p:oleObj spid="_x0000_s693539" name="公式" r:id="rId13" imgW="850900" imgH="228600" progId="Equation.3">
                      <p:embed/>
                    </p:oleObj>
                  </mc:Choice>
                  <mc:Fallback>
                    <p:oleObj name="公式" r:id="rId13" imgW="850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 y="1410"/>
                            <a:ext cx="816" cy="219"/>
                          </a:xfrm>
                          <a:prstGeom prst="rect">
                            <a:avLst/>
                          </a:prstGeom>
                          <a:noFill/>
                          <a:ln>
                            <a:noFill/>
                          </a:ln>
                        </p:spPr>
                      </p:pic>
                    </p:oleObj>
                  </mc:Fallback>
                </mc:AlternateContent>
              </a:graphicData>
            </a:graphic>
          </p:graphicFrame>
          <p:sp>
            <p:nvSpPr>
              <p:cNvPr id="121883" name="Rectangle 31"/>
              <p:cNvSpPr>
                <a:spLocks noChangeArrowheads="1"/>
              </p:cNvSpPr>
              <p:nvPr/>
            </p:nvSpPr>
            <p:spPr bwMode="auto">
              <a:xfrm>
                <a:off x="1655" y="1377"/>
                <a:ext cx="43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，但</a:t>
                </a:r>
              </a:p>
            </p:txBody>
          </p:sp>
          <p:sp>
            <p:nvSpPr>
              <p:cNvPr id="121884" name="Rectangle 32"/>
              <p:cNvSpPr>
                <a:spLocks noChangeArrowheads="1"/>
              </p:cNvSpPr>
              <p:nvPr/>
            </p:nvSpPr>
            <p:spPr bwMode="auto">
              <a:xfrm>
                <a:off x="2949" y="1377"/>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且</a:t>
                </a:r>
              </a:p>
            </p:txBody>
          </p:sp>
        </p:grpSp>
        <p:sp>
          <p:nvSpPr>
            <p:cNvPr id="121879" name="Rectangle 33"/>
            <p:cNvSpPr>
              <a:spLocks noChangeArrowheads="1"/>
            </p:cNvSpPr>
            <p:nvPr/>
          </p:nvSpPr>
          <p:spPr bwMode="auto">
            <a:xfrm>
              <a:off x="3334" y="1380"/>
              <a:ext cx="173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不成立，修改权向量：</a:t>
              </a:r>
            </a:p>
          </p:txBody>
        </p:sp>
      </p:grpSp>
      <p:graphicFrame>
        <p:nvGraphicFramePr>
          <p:cNvPr id="296998" name="Object 38"/>
          <p:cNvGraphicFramePr>
            <a:graphicFrameLocks noChangeAspect="1"/>
          </p:cNvGraphicFramePr>
          <p:nvPr>
            <p:extLst>
              <p:ext uri="{D42A27DB-BD31-4B8C-83A1-F6EECF244321}">
                <p14:modId xmlns:p14="http://schemas.microsoft.com/office/powerpoint/2010/main" val="898001899"/>
              </p:ext>
            </p:extLst>
          </p:nvPr>
        </p:nvGraphicFramePr>
        <p:xfrm>
          <a:off x="644327" y="3429000"/>
          <a:ext cx="3007121" cy="352823"/>
        </p:xfrm>
        <a:graphic>
          <a:graphicData uri="http://schemas.openxmlformats.org/presentationml/2006/ole">
            <mc:AlternateContent xmlns:mc="http://schemas.openxmlformats.org/markup-compatibility/2006">
              <mc:Choice xmlns:v="urn:schemas-microsoft-com:vml" Requires="v">
                <p:oleObj spid="_x0000_s693540" name="公式" r:id="rId15" imgW="2057400" imgH="241300" progId="Equation.3">
                  <p:embed/>
                </p:oleObj>
              </mc:Choice>
              <mc:Fallback>
                <p:oleObj name="公式" r:id="rId15" imgW="20574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327" y="3429000"/>
                        <a:ext cx="3007121" cy="352823"/>
                      </a:xfrm>
                      <a:prstGeom prst="rect">
                        <a:avLst/>
                      </a:prstGeom>
                      <a:noFill/>
                      <a:ln>
                        <a:noFill/>
                      </a:ln>
                    </p:spPr>
                  </p:pic>
                </p:oleObj>
              </mc:Fallback>
            </mc:AlternateContent>
          </a:graphicData>
        </a:graphic>
      </p:graphicFrame>
      <p:graphicFrame>
        <p:nvGraphicFramePr>
          <p:cNvPr id="296997" name="Object 37"/>
          <p:cNvGraphicFramePr>
            <a:graphicFrameLocks noChangeAspect="1"/>
          </p:cNvGraphicFramePr>
          <p:nvPr>
            <p:extLst>
              <p:ext uri="{D42A27DB-BD31-4B8C-83A1-F6EECF244321}">
                <p14:modId xmlns:p14="http://schemas.microsoft.com/office/powerpoint/2010/main" val="1661656668"/>
              </p:ext>
            </p:extLst>
          </p:nvPr>
        </p:nvGraphicFramePr>
        <p:xfrm>
          <a:off x="4407662" y="3429001"/>
          <a:ext cx="2900642" cy="380248"/>
        </p:xfrm>
        <a:graphic>
          <a:graphicData uri="http://schemas.openxmlformats.org/presentationml/2006/ole">
            <mc:AlternateContent xmlns:mc="http://schemas.openxmlformats.org/markup-compatibility/2006">
              <mc:Choice xmlns:v="urn:schemas-microsoft-com:vml" Requires="v">
                <p:oleObj spid="_x0000_s693541" name="公式" r:id="rId17" imgW="1841500" imgH="241300" progId="Equation.3">
                  <p:embed/>
                </p:oleObj>
              </mc:Choice>
              <mc:Fallback>
                <p:oleObj name="公式" r:id="rId17" imgW="1841500" imgH="2413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7662" y="3429001"/>
                        <a:ext cx="2900642" cy="380248"/>
                      </a:xfrm>
                      <a:prstGeom prst="rect">
                        <a:avLst/>
                      </a:prstGeom>
                      <a:noFill/>
                      <a:ln>
                        <a:noFill/>
                      </a:ln>
                    </p:spPr>
                  </p:pic>
                </p:oleObj>
              </mc:Fallback>
            </mc:AlternateContent>
          </a:graphicData>
        </a:graphic>
      </p:graphicFrame>
      <p:graphicFrame>
        <p:nvGraphicFramePr>
          <p:cNvPr id="296996" name="Object 36"/>
          <p:cNvGraphicFramePr>
            <a:graphicFrameLocks noChangeAspect="1"/>
          </p:cNvGraphicFramePr>
          <p:nvPr>
            <p:extLst>
              <p:ext uri="{D42A27DB-BD31-4B8C-83A1-F6EECF244321}">
                <p14:modId xmlns:p14="http://schemas.microsoft.com/office/powerpoint/2010/main" val="3318840669"/>
              </p:ext>
            </p:extLst>
          </p:nvPr>
        </p:nvGraphicFramePr>
        <p:xfrm>
          <a:off x="611560" y="3869884"/>
          <a:ext cx="3334965" cy="390197"/>
        </p:xfrm>
        <a:graphic>
          <a:graphicData uri="http://schemas.openxmlformats.org/presentationml/2006/ole">
            <mc:AlternateContent xmlns:mc="http://schemas.openxmlformats.org/markup-compatibility/2006">
              <mc:Choice xmlns:v="urn:schemas-microsoft-com:vml" Requires="v">
                <p:oleObj spid="_x0000_s693542" name="公式" r:id="rId19" imgW="2171700" imgH="254000" progId="Equation.3">
                  <p:embed/>
                </p:oleObj>
              </mc:Choice>
              <mc:Fallback>
                <p:oleObj name="公式" r:id="rId19" imgW="2171700" imgH="254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560" y="3869884"/>
                        <a:ext cx="3334965" cy="390197"/>
                      </a:xfrm>
                      <a:prstGeom prst="rect">
                        <a:avLst/>
                      </a:prstGeom>
                      <a:noFill/>
                      <a:ln>
                        <a:noFill/>
                      </a:ln>
                    </p:spPr>
                  </p:pic>
                </p:oleObj>
              </mc:Fallback>
            </mc:AlternateContent>
          </a:graphicData>
        </a:graphic>
      </p:graphicFrame>
      <p:sp>
        <p:nvSpPr>
          <p:cNvPr id="297002" name="Rectangle 42"/>
          <p:cNvSpPr>
            <a:spLocks noChangeArrowheads="1"/>
          </p:cNvSpPr>
          <p:nvPr/>
        </p:nvSpPr>
        <p:spPr bwMode="auto">
          <a:xfrm>
            <a:off x="420688" y="4375120"/>
            <a:ext cx="32335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第三次迭代</a:t>
            </a:r>
            <a:r>
              <a:rPr lang="zh-CN" altLang="en-US" sz="2000" dirty="0">
                <a:solidFill>
                  <a:srgbClr val="000000"/>
                </a:solidFill>
              </a:rPr>
              <a:t>（输入</a:t>
            </a:r>
            <a:r>
              <a:rPr lang="en-US" altLang="zh-CN" sz="2000" dirty="0">
                <a:solidFill>
                  <a:srgbClr val="000000"/>
                </a:solidFill>
              </a:rPr>
              <a:t>X</a:t>
            </a:r>
            <a:r>
              <a:rPr lang="en-US" altLang="zh-CN" sz="2000" baseline="-25000" dirty="0">
                <a:solidFill>
                  <a:srgbClr val="000000"/>
                </a:solidFill>
              </a:rPr>
              <a:t>3</a:t>
            </a:r>
            <a:r>
              <a:rPr lang="zh-CN" altLang="en-US" sz="2000" dirty="0">
                <a:solidFill>
                  <a:srgbClr val="000000"/>
                </a:solidFill>
              </a:rPr>
              <a:t>） </a:t>
            </a:r>
            <a:r>
              <a:rPr lang="zh-CN" altLang="en-US" sz="2000" baseline="0" dirty="0">
                <a:solidFill>
                  <a:srgbClr val="000000"/>
                </a:solidFill>
                <a:latin typeface="Times New Roman" pitchFamily="18" charset="0"/>
              </a:rPr>
              <a:t>： </a:t>
            </a:r>
          </a:p>
        </p:txBody>
      </p:sp>
      <p:sp>
        <p:nvSpPr>
          <p:cNvPr id="297009" name="Rectangle 49"/>
          <p:cNvSpPr>
            <a:spLocks noChangeArrowheads="1"/>
          </p:cNvSpPr>
          <p:nvPr/>
        </p:nvSpPr>
        <p:spPr bwMode="auto">
          <a:xfrm>
            <a:off x="490096" y="5517232"/>
            <a:ext cx="17235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修改权向量。</a:t>
            </a:r>
          </a:p>
        </p:txBody>
      </p:sp>
      <p:grpSp>
        <p:nvGrpSpPr>
          <p:cNvPr id="297011" name="Group 51"/>
          <p:cNvGrpSpPr>
            <a:grpSpLocks/>
          </p:cNvGrpSpPr>
          <p:nvPr/>
        </p:nvGrpSpPr>
        <p:grpSpPr bwMode="auto">
          <a:xfrm>
            <a:off x="531913" y="4900368"/>
            <a:ext cx="5946573" cy="455613"/>
            <a:chOff x="260" y="3012"/>
            <a:chExt cx="4050" cy="332"/>
          </a:xfrm>
        </p:grpSpPr>
        <p:graphicFrame>
          <p:nvGraphicFramePr>
            <p:cNvPr id="121872" name="Object 44"/>
            <p:cNvGraphicFramePr>
              <a:graphicFrameLocks noChangeAspect="1"/>
            </p:cNvGraphicFramePr>
            <p:nvPr/>
          </p:nvGraphicFramePr>
          <p:xfrm>
            <a:off x="260" y="3056"/>
            <a:ext cx="687" cy="288"/>
          </p:xfrm>
          <a:graphic>
            <a:graphicData uri="http://schemas.openxmlformats.org/presentationml/2006/ole">
              <mc:AlternateContent xmlns:mc="http://schemas.openxmlformats.org/markup-compatibility/2006">
                <mc:Choice xmlns:v="urn:schemas-microsoft-com:vml" Requires="v">
                  <p:oleObj spid="_x0000_s693543" name="公式" r:id="rId21" imgW="545863" imgH="228501" progId="Equation.3">
                    <p:embed/>
                  </p:oleObj>
                </mc:Choice>
                <mc:Fallback>
                  <p:oleObj name="公式" r:id="rId21" imgW="545863"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 y="3056"/>
                          <a:ext cx="6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73" name="Object 45"/>
            <p:cNvGraphicFramePr>
              <a:graphicFrameLocks noChangeAspect="1"/>
            </p:cNvGraphicFramePr>
            <p:nvPr/>
          </p:nvGraphicFramePr>
          <p:xfrm>
            <a:off x="1302" y="3056"/>
            <a:ext cx="1023" cy="288"/>
          </p:xfrm>
          <a:graphic>
            <a:graphicData uri="http://schemas.openxmlformats.org/presentationml/2006/ole">
              <mc:AlternateContent xmlns:mc="http://schemas.openxmlformats.org/markup-compatibility/2006">
                <mc:Choice xmlns:v="urn:schemas-microsoft-com:vml" Requires="v">
                  <p:oleObj spid="_x0000_s693544" name="公式" r:id="rId23" imgW="812447" imgH="228501" progId="Equation.3">
                    <p:embed/>
                  </p:oleObj>
                </mc:Choice>
                <mc:Fallback>
                  <p:oleObj name="公式" r:id="rId23" imgW="812447" imgH="228501"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2" y="3056"/>
                          <a:ext cx="10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74" name="Object 46"/>
            <p:cNvGraphicFramePr>
              <a:graphicFrameLocks noChangeAspect="1"/>
            </p:cNvGraphicFramePr>
            <p:nvPr/>
          </p:nvGraphicFramePr>
          <p:xfrm>
            <a:off x="2526" y="3056"/>
            <a:ext cx="1056" cy="288"/>
          </p:xfrm>
          <a:graphic>
            <a:graphicData uri="http://schemas.openxmlformats.org/presentationml/2006/ole">
              <mc:AlternateContent xmlns:mc="http://schemas.openxmlformats.org/markup-compatibility/2006">
                <mc:Choice xmlns:v="urn:schemas-microsoft-com:vml" Requires="v">
                  <p:oleObj spid="_x0000_s693545" name="公式" r:id="rId25" imgW="838200" imgH="228600" progId="Equation.3">
                    <p:embed/>
                  </p:oleObj>
                </mc:Choice>
                <mc:Fallback>
                  <p:oleObj name="公式" r:id="rId25" imgW="83820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26" y="305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75" name="Rectangle 47"/>
            <p:cNvSpPr>
              <a:spLocks noChangeArrowheads="1"/>
            </p:cNvSpPr>
            <p:nvPr/>
          </p:nvSpPr>
          <p:spPr bwMode="auto">
            <a:xfrm>
              <a:off x="856" y="3047"/>
              <a:ext cx="43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，但</a:t>
              </a:r>
            </a:p>
          </p:txBody>
        </p:sp>
        <p:sp>
          <p:nvSpPr>
            <p:cNvPr id="121876" name="Rectangle 48"/>
            <p:cNvSpPr>
              <a:spLocks noChangeArrowheads="1"/>
            </p:cNvSpPr>
            <p:nvPr/>
          </p:nvSpPr>
          <p:spPr bwMode="auto">
            <a:xfrm>
              <a:off x="2269" y="3047"/>
              <a:ext cx="27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rPr>
                <a:t>且</a:t>
              </a:r>
            </a:p>
          </p:txBody>
        </p:sp>
        <p:sp>
          <p:nvSpPr>
            <p:cNvPr id="121877" name="Rectangle 50"/>
            <p:cNvSpPr>
              <a:spLocks noChangeArrowheads="1"/>
            </p:cNvSpPr>
            <p:nvPr/>
          </p:nvSpPr>
          <p:spPr bwMode="auto">
            <a:xfrm>
              <a:off x="2954" y="3012"/>
              <a:ext cx="135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r>
                <a:rPr lang="zh-CN" altLang="en-US" sz="2000" baseline="0" dirty="0">
                  <a:solidFill>
                    <a:srgbClr val="000000"/>
                  </a:solidFill>
                  <a:latin typeface="Times New Roman" pitchFamily="18" charset="0"/>
                </a:rPr>
                <a:t>不成立，</a:t>
              </a:r>
            </a:p>
          </p:txBody>
        </p:sp>
      </p:grpSp>
      <p:sp>
        <p:nvSpPr>
          <p:cNvPr id="297012" name="Rectangle 52"/>
          <p:cNvSpPr>
            <a:spLocks noChangeArrowheads="1"/>
          </p:cNvSpPr>
          <p:nvPr/>
        </p:nvSpPr>
        <p:spPr bwMode="auto">
          <a:xfrm>
            <a:off x="0" y="5853111"/>
            <a:ext cx="8955087" cy="437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000" baseline="0" dirty="0">
                <a:solidFill>
                  <a:srgbClr val="000000"/>
                </a:solidFill>
                <a:latin typeface="Times New Roman" pitchFamily="18" charset="0"/>
              </a:rPr>
              <a:t>        </a:t>
            </a:r>
            <a:r>
              <a:rPr lang="zh-CN" altLang="en-US" sz="2000" baseline="0" dirty="0">
                <a:solidFill>
                  <a:srgbClr val="000000"/>
                </a:solidFill>
                <a:latin typeface="Times New Roman" pitchFamily="18" charset="0"/>
              </a:rPr>
              <a:t>以上进行的一轮迭代运算中，三个样本都未正确分类，进行下一轮迭代。</a:t>
            </a:r>
          </a:p>
        </p:txBody>
      </p:sp>
      <p:sp>
        <p:nvSpPr>
          <p:cNvPr id="29"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35</a:t>
            </a:fld>
            <a:endParaRPr lang="en-US" altLang="zh-CN" sz="2800" dirty="0">
              <a:solidFill>
                <a:schemeClr val="tx1"/>
              </a:solidFill>
            </a:endParaRPr>
          </a:p>
        </p:txBody>
      </p:sp>
      <p:sp>
        <p:nvSpPr>
          <p:cNvPr id="28"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30" name="TextBox 29"/>
          <p:cNvSpPr txBox="1"/>
          <p:nvPr/>
        </p:nvSpPr>
        <p:spPr>
          <a:xfrm>
            <a:off x="310560" y="1412776"/>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3881447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95"/>
                                        </p:tgtEl>
                                        <p:attrNameLst>
                                          <p:attrName>style.visibility</p:attrName>
                                        </p:attrNameLst>
                                      </p:cBhvr>
                                      <p:to>
                                        <p:strVal val="visible"/>
                                      </p:to>
                                    </p:set>
                                    <p:animEffect transition="in" filter="fade">
                                      <p:cBhvr>
                                        <p:cTn id="7" dur="500"/>
                                        <p:tgtEl>
                                          <p:spTgt spid="296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96998"/>
                                        </p:tgtEl>
                                        <p:attrNameLst>
                                          <p:attrName>style.visibility</p:attrName>
                                        </p:attrNameLst>
                                      </p:cBhvr>
                                      <p:to>
                                        <p:strVal val="visible"/>
                                      </p:to>
                                    </p:set>
                                    <p:animEffect transition="in" filter="fade">
                                      <p:cBhvr>
                                        <p:cTn id="12" dur="500"/>
                                        <p:tgtEl>
                                          <p:spTgt spid="296998"/>
                                        </p:tgtEl>
                                      </p:cBhvr>
                                    </p:animEffect>
                                  </p:childTnLst>
                                </p:cTn>
                              </p:par>
                              <p:par>
                                <p:cTn id="13" presetID="10" presetClass="entr" presetSubtype="0" fill="hold" nodeType="withEffect">
                                  <p:stCondLst>
                                    <p:cond delay="0"/>
                                  </p:stCondLst>
                                  <p:childTnLst>
                                    <p:set>
                                      <p:cBhvr>
                                        <p:cTn id="14" dur="1" fill="hold">
                                          <p:stCondLst>
                                            <p:cond delay="0"/>
                                          </p:stCondLst>
                                        </p:cTn>
                                        <p:tgtEl>
                                          <p:spTgt spid="296997"/>
                                        </p:tgtEl>
                                        <p:attrNameLst>
                                          <p:attrName>style.visibility</p:attrName>
                                        </p:attrNameLst>
                                      </p:cBhvr>
                                      <p:to>
                                        <p:strVal val="visible"/>
                                      </p:to>
                                    </p:set>
                                    <p:animEffect transition="in" filter="fade">
                                      <p:cBhvr>
                                        <p:cTn id="15" dur="500"/>
                                        <p:tgtEl>
                                          <p:spTgt spid="296997"/>
                                        </p:tgtEl>
                                      </p:cBhvr>
                                    </p:animEffect>
                                  </p:childTnLst>
                                </p:cTn>
                              </p:par>
                              <p:par>
                                <p:cTn id="16" presetID="10" presetClass="entr" presetSubtype="0" fill="hold" nodeType="withEffect">
                                  <p:stCondLst>
                                    <p:cond delay="0"/>
                                  </p:stCondLst>
                                  <p:childTnLst>
                                    <p:set>
                                      <p:cBhvr>
                                        <p:cTn id="17" dur="1" fill="hold">
                                          <p:stCondLst>
                                            <p:cond delay="0"/>
                                          </p:stCondLst>
                                        </p:cTn>
                                        <p:tgtEl>
                                          <p:spTgt spid="296996"/>
                                        </p:tgtEl>
                                        <p:attrNameLst>
                                          <p:attrName>style.visibility</p:attrName>
                                        </p:attrNameLst>
                                      </p:cBhvr>
                                      <p:to>
                                        <p:strVal val="visible"/>
                                      </p:to>
                                    </p:set>
                                    <p:animEffect transition="in" filter="fade">
                                      <p:cBhvr>
                                        <p:cTn id="18" dur="500"/>
                                        <p:tgtEl>
                                          <p:spTgt spid="2969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7002"/>
                                        </p:tgtEl>
                                        <p:attrNameLst>
                                          <p:attrName>style.visibility</p:attrName>
                                        </p:attrNameLst>
                                      </p:cBhvr>
                                      <p:to>
                                        <p:strVal val="visible"/>
                                      </p:to>
                                    </p:set>
                                    <p:animEffect transition="in" filter="fade">
                                      <p:cBhvr>
                                        <p:cTn id="23" dur="500"/>
                                        <p:tgtEl>
                                          <p:spTgt spid="2970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7009"/>
                                        </p:tgtEl>
                                        <p:attrNameLst>
                                          <p:attrName>style.visibility</p:attrName>
                                        </p:attrNameLst>
                                      </p:cBhvr>
                                      <p:to>
                                        <p:strVal val="visible"/>
                                      </p:to>
                                    </p:set>
                                    <p:animEffect transition="in" filter="fade">
                                      <p:cBhvr>
                                        <p:cTn id="26" dur="500"/>
                                        <p:tgtEl>
                                          <p:spTgt spid="297009"/>
                                        </p:tgtEl>
                                      </p:cBhvr>
                                    </p:animEffect>
                                  </p:childTnLst>
                                </p:cTn>
                              </p:par>
                              <p:par>
                                <p:cTn id="27" presetID="10" presetClass="entr" presetSubtype="0" fill="hold" nodeType="withEffect">
                                  <p:stCondLst>
                                    <p:cond delay="0"/>
                                  </p:stCondLst>
                                  <p:childTnLst>
                                    <p:set>
                                      <p:cBhvr>
                                        <p:cTn id="28" dur="1" fill="hold">
                                          <p:stCondLst>
                                            <p:cond delay="0"/>
                                          </p:stCondLst>
                                        </p:cTn>
                                        <p:tgtEl>
                                          <p:spTgt spid="297011"/>
                                        </p:tgtEl>
                                        <p:attrNameLst>
                                          <p:attrName>style.visibility</p:attrName>
                                        </p:attrNameLst>
                                      </p:cBhvr>
                                      <p:to>
                                        <p:strVal val="visible"/>
                                      </p:to>
                                    </p:set>
                                    <p:animEffect transition="in" filter="fade">
                                      <p:cBhvr>
                                        <p:cTn id="29" dur="500"/>
                                        <p:tgtEl>
                                          <p:spTgt spid="29701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97012"/>
                                        </p:tgtEl>
                                        <p:attrNameLst>
                                          <p:attrName>style.visibility</p:attrName>
                                        </p:attrNameLst>
                                      </p:cBhvr>
                                      <p:to>
                                        <p:strVal val="visible"/>
                                      </p:to>
                                    </p:set>
                                    <p:animEffect transition="in" filter="fade">
                                      <p:cBhvr>
                                        <p:cTn id="34" dur="500"/>
                                        <p:tgtEl>
                                          <p:spTgt spid="297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2" grpId="0"/>
      <p:bldP spid="297009" grpId="0"/>
      <p:bldP spid="2970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2"/>
          <p:cNvSpPr>
            <a:spLocks noChangeArrowheads="1"/>
          </p:cNvSpPr>
          <p:nvPr/>
        </p:nvSpPr>
        <p:spPr bwMode="auto">
          <a:xfrm>
            <a:off x="461626" y="1948770"/>
            <a:ext cx="24288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第四次迭代： </a:t>
            </a:r>
            <a:r>
              <a:rPr lang="en-US" altLang="zh-CN" sz="2000" baseline="0" dirty="0">
                <a:solidFill>
                  <a:srgbClr val="000000"/>
                </a:solidFill>
                <a:latin typeface="Times New Roman" pitchFamily="18" charset="0"/>
              </a:rPr>
              <a:t>… … </a:t>
            </a:r>
          </a:p>
        </p:txBody>
      </p:sp>
      <p:sp>
        <p:nvSpPr>
          <p:cNvPr id="122883" name="Rectangle 13"/>
          <p:cNvSpPr>
            <a:spLocks noChangeArrowheads="1"/>
          </p:cNvSpPr>
          <p:nvPr/>
        </p:nvSpPr>
        <p:spPr bwMode="auto">
          <a:xfrm>
            <a:off x="323528" y="2348880"/>
            <a:ext cx="6596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在第五、六、七迭代中，对所有三个样本都已正确分类。</a:t>
            </a:r>
          </a:p>
        </p:txBody>
      </p:sp>
      <p:sp>
        <p:nvSpPr>
          <p:cNvPr id="297998" name="Rectangle 14"/>
          <p:cNvSpPr>
            <a:spLocks noChangeArrowheads="1"/>
          </p:cNvSpPr>
          <p:nvPr/>
        </p:nvSpPr>
        <p:spPr bwMode="auto">
          <a:xfrm>
            <a:off x="-468560" y="3140968"/>
            <a:ext cx="2666114"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lnSpc>
                <a:spcPct val="125000"/>
              </a:lnSpc>
            </a:pPr>
            <a:r>
              <a:rPr lang="zh-CN" altLang="en-US" sz="2000" baseline="0" dirty="0">
                <a:solidFill>
                  <a:srgbClr val="000000"/>
                </a:solidFill>
                <a:latin typeface="Times New Roman" pitchFamily="18" charset="0"/>
              </a:rPr>
              <a:t>权向量的解：</a:t>
            </a:r>
          </a:p>
        </p:txBody>
      </p:sp>
      <p:graphicFrame>
        <p:nvGraphicFramePr>
          <p:cNvPr id="298001" name="Object 17"/>
          <p:cNvGraphicFramePr>
            <a:graphicFrameLocks noChangeAspect="1"/>
          </p:cNvGraphicFramePr>
          <p:nvPr>
            <p:extLst>
              <p:ext uri="{D42A27DB-BD31-4B8C-83A1-F6EECF244321}">
                <p14:modId xmlns:p14="http://schemas.microsoft.com/office/powerpoint/2010/main" val="4043281331"/>
              </p:ext>
            </p:extLst>
          </p:nvPr>
        </p:nvGraphicFramePr>
        <p:xfrm>
          <a:off x="1929912" y="3573016"/>
          <a:ext cx="4052614" cy="429958"/>
        </p:xfrm>
        <a:graphic>
          <a:graphicData uri="http://schemas.openxmlformats.org/presentationml/2006/ole">
            <mc:AlternateContent xmlns:mc="http://schemas.openxmlformats.org/markup-compatibility/2006">
              <mc:Choice xmlns:v="urn:schemas-microsoft-com:vml" Requires="v">
                <p:oleObj spid="_x0000_s690326" name="公式" r:id="rId4" imgW="2514600" imgH="266700" progId="Equation.3">
                  <p:embed/>
                </p:oleObj>
              </mc:Choice>
              <mc:Fallback>
                <p:oleObj name="公式" r:id="rId4" imgW="25146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912" y="3573016"/>
                        <a:ext cx="4052614" cy="429958"/>
                      </a:xfrm>
                      <a:prstGeom prst="rect">
                        <a:avLst/>
                      </a:prstGeom>
                      <a:noFill/>
                      <a:ln>
                        <a:noFill/>
                      </a:ln>
                    </p:spPr>
                  </p:pic>
                </p:oleObj>
              </mc:Fallback>
            </mc:AlternateContent>
          </a:graphicData>
        </a:graphic>
      </p:graphicFrame>
      <p:graphicFrame>
        <p:nvGraphicFramePr>
          <p:cNvPr id="298000" name="Object 16"/>
          <p:cNvGraphicFramePr>
            <a:graphicFrameLocks noChangeAspect="1"/>
          </p:cNvGraphicFramePr>
          <p:nvPr>
            <p:extLst>
              <p:ext uri="{D42A27DB-BD31-4B8C-83A1-F6EECF244321}">
                <p14:modId xmlns:p14="http://schemas.microsoft.com/office/powerpoint/2010/main" val="3000769285"/>
              </p:ext>
            </p:extLst>
          </p:nvPr>
        </p:nvGraphicFramePr>
        <p:xfrm>
          <a:off x="1926869" y="4005064"/>
          <a:ext cx="4097064" cy="423965"/>
        </p:xfrm>
        <a:graphic>
          <a:graphicData uri="http://schemas.openxmlformats.org/presentationml/2006/ole">
            <mc:AlternateContent xmlns:mc="http://schemas.openxmlformats.org/markup-compatibility/2006">
              <mc:Choice xmlns:v="urn:schemas-microsoft-com:vml" Requires="v">
                <p:oleObj spid="_x0000_s690327" name="公式" r:id="rId6" imgW="2578100" imgH="266700" progId="Equation.3">
                  <p:embed/>
                </p:oleObj>
              </mc:Choice>
              <mc:Fallback>
                <p:oleObj name="公式" r:id="rId6" imgW="2578100" imgH="266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6869" y="4005064"/>
                        <a:ext cx="4097064" cy="423965"/>
                      </a:xfrm>
                      <a:prstGeom prst="rect">
                        <a:avLst/>
                      </a:prstGeom>
                      <a:noFill/>
                      <a:ln>
                        <a:noFill/>
                      </a:ln>
                    </p:spPr>
                  </p:pic>
                </p:oleObj>
              </mc:Fallback>
            </mc:AlternateContent>
          </a:graphicData>
        </a:graphic>
      </p:graphicFrame>
      <p:graphicFrame>
        <p:nvGraphicFramePr>
          <p:cNvPr id="297999" name="Object 15"/>
          <p:cNvGraphicFramePr>
            <a:graphicFrameLocks noChangeAspect="1"/>
          </p:cNvGraphicFramePr>
          <p:nvPr>
            <p:extLst>
              <p:ext uri="{D42A27DB-BD31-4B8C-83A1-F6EECF244321}">
                <p14:modId xmlns:p14="http://schemas.microsoft.com/office/powerpoint/2010/main" val="4116760324"/>
              </p:ext>
            </p:extLst>
          </p:nvPr>
        </p:nvGraphicFramePr>
        <p:xfrm>
          <a:off x="1941927" y="4581128"/>
          <a:ext cx="4039344" cy="370873"/>
        </p:xfrm>
        <a:graphic>
          <a:graphicData uri="http://schemas.openxmlformats.org/presentationml/2006/ole">
            <mc:AlternateContent xmlns:mc="http://schemas.openxmlformats.org/markup-compatibility/2006">
              <mc:Choice xmlns:v="urn:schemas-microsoft-com:vml" Requires="v">
                <p:oleObj spid="_x0000_s690328" name="公式" r:id="rId8" imgW="2628900" imgH="241300" progId="Equation.3">
                  <p:embed/>
                </p:oleObj>
              </mc:Choice>
              <mc:Fallback>
                <p:oleObj name="公式" r:id="rId8" imgW="26289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1927" y="4581128"/>
                        <a:ext cx="4039344" cy="370873"/>
                      </a:xfrm>
                      <a:prstGeom prst="rect">
                        <a:avLst/>
                      </a:prstGeom>
                      <a:noFill/>
                      <a:ln>
                        <a:noFill/>
                      </a:ln>
                    </p:spPr>
                  </p:pic>
                </p:oleObj>
              </mc:Fallback>
            </mc:AlternateContent>
          </a:graphicData>
        </a:graphic>
      </p:graphicFrame>
      <p:sp>
        <p:nvSpPr>
          <p:cNvPr id="298005" name="Rectangle 21"/>
          <p:cNvSpPr>
            <a:spLocks noChangeArrowheads="1"/>
          </p:cNvSpPr>
          <p:nvPr/>
        </p:nvSpPr>
        <p:spPr bwMode="auto">
          <a:xfrm>
            <a:off x="462844" y="5085184"/>
            <a:ext cx="146706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判别函数：</a:t>
            </a:r>
          </a:p>
        </p:txBody>
      </p:sp>
      <p:graphicFrame>
        <p:nvGraphicFramePr>
          <p:cNvPr id="298008" name="Object 24"/>
          <p:cNvGraphicFramePr>
            <a:graphicFrameLocks noChangeAspect="1"/>
          </p:cNvGraphicFramePr>
          <p:nvPr>
            <p:extLst>
              <p:ext uri="{D42A27DB-BD31-4B8C-83A1-F6EECF244321}">
                <p14:modId xmlns:p14="http://schemas.microsoft.com/office/powerpoint/2010/main" val="2750058050"/>
              </p:ext>
            </p:extLst>
          </p:nvPr>
        </p:nvGraphicFramePr>
        <p:xfrm>
          <a:off x="611560" y="5517232"/>
          <a:ext cx="1399679" cy="345161"/>
        </p:xfrm>
        <a:graphic>
          <a:graphicData uri="http://schemas.openxmlformats.org/presentationml/2006/ole">
            <mc:AlternateContent xmlns:mc="http://schemas.openxmlformats.org/markup-compatibility/2006">
              <mc:Choice xmlns:v="urn:schemas-microsoft-com:vml" Requires="v">
                <p:oleObj spid="_x0000_s690329" name="公式" r:id="rId10" imgW="875920" imgH="215806" progId="Equation.3">
                  <p:embed/>
                </p:oleObj>
              </mc:Choice>
              <mc:Fallback>
                <p:oleObj name="公式" r:id="rId10" imgW="875920" imgH="21580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560" y="5517232"/>
                        <a:ext cx="1399679" cy="345161"/>
                      </a:xfrm>
                      <a:prstGeom prst="rect">
                        <a:avLst/>
                      </a:prstGeom>
                      <a:noFill/>
                      <a:ln>
                        <a:noFill/>
                      </a:ln>
                    </p:spPr>
                  </p:pic>
                </p:oleObj>
              </mc:Fallback>
            </mc:AlternateContent>
          </a:graphicData>
        </a:graphic>
      </p:graphicFrame>
      <p:graphicFrame>
        <p:nvGraphicFramePr>
          <p:cNvPr id="298007" name="Object 23"/>
          <p:cNvGraphicFramePr>
            <a:graphicFrameLocks noChangeAspect="1"/>
          </p:cNvGraphicFramePr>
          <p:nvPr>
            <p:extLst>
              <p:ext uri="{D42A27DB-BD31-4B8C-83A1-F6EECF244321}">
                <p14:modId xmlns:p14="http://schemas.microsoft.com/office/powerpoint/2010/main" val="3212555617"/>
              </p:ext>
            </p:extLst>
          </p:nvPr>
        </p:nvGraphicFramePr>
        <p:xfrm>
          <a:off x="2553132" y="5517232"/>
          <a:ext cx="1846014" cy="383002"/>
        </p:xfrm>
        <a:graphic>
          <a:graphicData uri="http://schemas.openxmlformats.org/presentationml/2006/ole">
            <mc:AlternateContent xmlns:mc="http://schemas.openxmlformats.org/markup-compatibility/2006">
              <mc:Choice xmlns:v="urn:schemas-microsoft-com:vml" Requires="v">
                <p:oleObj spid="_x0000_s690330" name="公式" r:id="rId12" imgW="1040948" imgH="215806" progId="Equation.3">
                  <p:embed/>
                </p:oleObj>
              </mc:Choice>
              <mc:Fallback>
                <p:oleObj name="公式" r:id="rId12" imgW="1040948" imgH="21580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3132" y="5517232"/>
                        <a:ext cx="1846014" cy="383002"/>
                      </a:xfrm>
                      <a:prstGeom prst="rect">
                        <a:avLst/>
                      </a:prstGeom>
                      <a:noFill/>
                      <a:ln>
                        <a:noFill/>
                      </a:ln>
                    </p:spPr>
                  </p:pic>
                </p:oleObj>
              </mc:Fallback>
            </mc:AlternateContent>
          </a:graphicData>
        </a:graphic>
      </p:graphicFrame>
      <p:graphicFrame>
        <p:nvGraphicFramePr>
          <p:cNvPr id="298006" name="Object 22"/>
          <p:cNvGraphicFramePr>
            <a:graphicFrameLocks noChangeAspect="1"/>
          </p:cNvGraphicFramePr>
          <p:nvPr>
            <p:extLst>
              <p:ext uri="{D42A27DB-BD31-4B8C-83A1-F6EECF244321}">
                <p14:modId xmlns:p14="http://schemas.microsoft.com/office/powerpoint/2010/main" val="4032269753"/>
              </p:ext>
            </p:extLst>
          </p:nvPr>
        </p:nvGraphicFramePr>
        <p:xfrm>
          <a:off x="5004048" y="5517232"/>
          <a:ext cx="1919610" cy="392648"/>
        </p:xfrm>
        <a:graphic>
          <a:graphicData uri="http://schemas.openxmlformats.org/presentationml/2006/ole">
            <mc:AlternateContent xmlns:mc="http://schemas.openxmlformats.org/markup-compatibility/2006">
              <mc:Choice xmlns:v="urn:schemas-microsoft-com:vml" Requires="v">
                <p:oleObj spid="_x0000_s690331" name="公式" r:id="rId14" imgW="1117600" imgH="228600" progId="Equation.3">
                  <p:embed/>
                </p:oleObj>
              </mc:Choice>
              <mc:Fallback>
                <p:oleObj name="公式" r:id="rId14" imgW="11176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04048" y="5517232"/>
                        <a:ext cx="1919610" cy="392648"/>
                      </a:xfrm>
                      <a:prstGeom prst="rect">
                        <a:avLst/>
                      </a:prstGeom>
                      <a:noFill/>
                      <a:ln>
                        <a:noFill/>
                      </a:ln>
                    </p:spPr>
                  </p:pic>
                </p:oleObj>
              </mc:Fallback>
            </mc:AlternateContent>
          </a:graphicData>
        </a:graphic>
      </p:graphicFrame>
      <p:sp>
        <p:nvSpPr>
          <p:cNvPr id="14"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36</a:t>
            </a:fld>
            <a:endParaRPr lang="en-US" altLang="zh-CN" sz="2800" dirty="0">
              <a:solidFill>
                <a:schemeClr val="tx1"/>
              </a:solidFill>
            </a:endParaRPr>
          </a:p>
        </p:txBody>
      </p:sp>
      <p:sp>
        <p:nvSpPr>
          <p:cNvPr id="13"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3.5 </a:t>
            </a:r>
            <a:r>
              <a:rPr lang="zh-CN" altLang="en-US" kern="0" dirty="0"/>
              <a:t>感知器算法</a:t>
            </a:r>
          </a:p>
        </p:txBody>
      </p:sp>
      <p:sp>
        <p:nvSpPr>
          <p:cNvPr id="15" name="TextBox 14"/>
          <p:cNvSpPr txBox="1"/>
          <p:nvPr/>
        </p:nvSpPr>
        <p:spPr>
          <a:xfrm>
            <a:off x="310560" y="1412776"/>
            <a:ext cx="2339102" cy="461665"/>
          </a:xfrm>
          <a:prstGeom prst="rect">
            <a:avLst/>
          </a:prstGeom>
          <a:noFill/>
        </p:spPr>
        <p:txBody>
          <a:bodyPr wrap="none" rtlCol="0">
            <a:spAutoFit/>
          </a:bodyPr>
          <a:lstStyle/>
          <a:p>
            <a:r>
              <a:rPr lang="zh-CN" altLang="en-US" sz="2400" dirty="0">
                <a:solidFill>
                  <a:srgbClr val="000000"/>
                </a:solidFill>
              </a:rPr>
              <a:t>感知器算法例子</a:t>
            </a:r>
            <a:endParaRPr lang="en-US" altLang="zh-CN" sz="2400" dirty="0">
              <a:solidFill>
                <a:srgbClr val="000000"/>
              </a:solidFill>
            </a:endParaRPr>
          </a:p>
        </p:txBody>
      </p:sp>
    </p:spTree>
    <p:extLst>
      <p:ext uri="{BB962C8B-B14F-4D97-AF65-F5344CB8AC3E}">
        <p14:creationId xmlns:p14="http://schemas.microsoft.com/office/powerpoint/2010/main" val="1877382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8001"/>
                                        </p:tgtEl>
                                        <p:attrNameLst>
                                          <p:attrName>style.visibility</p:attrName>
                                        </p:attrNameLst>
                                      </p:cBhvr>
                                      <p:to>
                                        <p:strVal val="visible"/>
                                      </p:to>
                                    </p:set>
                                    <p:animEffect transition="in" filter="fade">
                                      <p:cBhvr>
                                        <p:cTn id="7" dur="500"/>
                                        <p:tgtEl>
                                          <p:spTgt spid="298001"/>
                                        </p:tgtEl>
                                      </p:cBhvr>
                                    </p:animEffect>
                                  </p:childTnLst>
                                </p:cTn>
                              </p:par>
                              <p:par>
                                <p:cTn id="8" presetID="10" presetClass="entr" presetSubtype="0" fill="hold" nodeType="withEffect">
                                  <p:stCondLst>
                                    <p:cond delay="0"/>
                                  </p:stCondLst>
                                  <p:childTnLst>
                                    <p:set>
                                      <p:cBhvr>
                                        <p:cTn id="9" dur="1" fill="hold">
                                          <p:stCondLst>
                                            <p:cond delay="0"/>
                                          </p:stCondLst>
                                        </p:cTn>
                                        <p:tgtEl>
                                          <p:spTgt spid="298000"/>
                                        </p:tgtEl>
                                        <p:attrNameLst>
                                          <p:attrName>style.visibility</p:attrName>
                                        </p:attrNameLst>
                                      </p:cBhvr>
                                      <p:to>
                                        <p:strVal val="visible"/>
                                      </p:to>
                                    </p:set>
                                    <p:animEffect transition="in" filter="fade">
                                      <p:cBhvr>
                                        <p:cTn id="10" dur="500"/>
                                        <p:tgtEl>
                                          <p:spTgt spid="298000"/>
                                        </p:tgtEl>
                                      </p:cBhvr>
                                    </p:animEffect>
                                  </p:childTnLst>
                                </p:cTn>
                              </p:par>
                              <p:par>
                                <p:cTn id="11" presetID="10" presetClass="entr" presetSubtype="0" fill="hold" nodeType="withEffect">
                                  <p:stCondLst>
                                    <p:cond delay="0"/>
                                  </p:stCondLst>
                                  <p:childTnLst>
                                    <p:set>
                                      <p:cBhvr>
                                        <p:cTn id="12" dur="1" fill="hold">
                                          <p:stCondLst>
                                            <p:cond delay="0"/>
                                          </p:stCondLst>
                                        </p:cTn>
                                        <p:tgtEl>
                                          <p:spTgt spid="297999"/>
                                        </p:tgtEl>
                                        <p:attrNameLst>
                                          <p:attrName>style.visibility</p:attrName>
                                        </p:attrNameLst>
                                      </p:cBhvr>
                                      <p:to>
                                        <p:strVal val="visible"/>
                                      </p:to>
                                    </p:set>
                                    <p:animEffect transition="in" filter="fade">
                                      <p:cBhvr>
                                        <p:cTn id="13" dur="500"/>
                                        <p:tgtEl>
                                          <p:spTgt spid="2979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7998"/>
                                        </p:tgtEl>
                                        <p:attrNameLst>
                                          <p:attrName>style.visibility</p:attrName>
                                        </p:attrNameLst>
                                      </p:cBhvr>
                                      <p:to>
                                        <p:strVal val="visible"/>
                                      </p:to>
                                    </p:set>
                                    <p:animEffect transition="in" filter="fade">
                                      <p:cBhvr>
                                        <p:cTn id="16" dur="500"/>
                                        <p:tgtEl>
                                          <p:spTgt spid="29799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8005"/>
                                        </p:tgtEl>
                                        <p:attrNameLst>
                                          <p:attrName>style.visibility</p:attrName>
                                        </p:attrNameLst>
                                      </p:cBhvr>
                                      <p:to>
                                        <p:strVal val="visible"/>
                                      </p:to>
                                    </p:set>
                                    <p:animEffect transition="in" filter="fade">
                                      <p:cBhvr>
                                        <p:cTn id="21" dur="500"/>
                                        <p:tgtEl>
                                          <p:spTgt spid="298005"/>
                                        </p:tgtEl>
                                      </p:cBhvr>
                                    </p:animEffect>
                                  </p:childTnLst>
                                </p:cTn>
                              </p:par>
                              <p:par>
                                <p:cTn id="22" presetID="10" presetClass="entr" presetSubtype="0" fill="hold" nodeType="withEffect">
                                  <p:stCondLst>
                                    <p:cond delay="0"/>
                                  </p:stCondLst>
                                  <p:childTnLst>
                                    <p:set>
                                      <p:cBhvr>
                                        <p:cTn id="23" dur="1" fill="hold">
                                          <p:stCondLst>
                                            <p:cond delay="0"/>
                                          </p:stCondLst>
                                        </p:cTn>
                                        <p:tgtEl>
                                          <p:spTgt spid="298008"/>
                                        </p:tgtEl>
                                        <p:attrNameLst>
                                          <p:attrName>style.visibility</p:attrName>
                                        </p:attrNameLst>
                                      </p:cBhvr>
                                      <p:to>
                                        <p:strVal val="visible"/>
                                      </p:to>
                                    </p:set>
                                    <p:animEffect transition="in" filter="fade">
                                      <p:cBhvr>
                                        <p:cTn id="24" dur="500"/>
                                        <p:tgtEl>
                                          <p:spTgt spid="298008"/>
                                        </p:tgtEl>
                                      </p:cBhvr>
                                    </p:animEffect>
                                  </p:childTnLst>
                                </p:cTn>
                              </p:par>
                              <p:par>
                                <p:cTn id="25" presetID="10" presetClass="entr" presetSubtype="0" fill="hold" nodeType="withEffect">
                                  <p:stCondLst>
                                    <p:cond delay="0"/>
                                  </p:stCondLst>
                                  <p:childTnLst>
                                    <p:set>
                                      <p:cBhvr>
                                        <p:cTn id="26" dur="1" fill="hold">
                                          <p:stCondLst>
                                            <p:cond delay="0"/>
                                          </p:stCondLst>
                                        </p:cTn>
                                        <p:tgtEl>
                                          <p:spTgt spid="298007"/>
                                        </p:tgtEl>
                                        <p:attrNameLst>
                                          <p:attrName>style.visibility</p:attrName>
                                        </p:attrNameLst>
                                      </p:cBhvr>
                                      <p:to>
                                        <p:strVal val="visible"/>
                                      </p:to>
                                    </p:set>
                                    <p:animEffect transition="in" filter="fade">
                                      <p:cBhvr>
                                        <p:cTn id="27" dur="500"/>
                                        <p:tgtEl>
                                          <p:spTgt spid="298007"/>
                                        </p:tgtEl>
                                      </p:cBhvr>
                                    </p:animEffect>
                                  </p:childTnLst>
                                </p:cTn>
                              </p:par>
                              <p:par>
                                <p:cTn id="28" presetID="10" presetClass="entr" presetSubtype="0" fill="hold" nodeType="withEffect">
                                  <p:stCondLst>
                                    <p:cond delay="0"/>
                                  </p:stCondLst>
                                  <p:childTnLst>
                                    <p:set>
                                      <p:cBhvr>
                                        <p:cTn id="29" dur="1" fill="hold">
                                          <p:stCondLst>
                                            <p:cond delay="0"/>
                                          </p:stCondLst>
                                        </p:cTn>
                                        <p:tgtEl>
                                          <p:spTgt spid="298006"/>
                                        </p:tgtEl>
                                        <p:attrNameLst>
                                          <p:attrName>style.visibility</p:attrName>
                                        </p:attrNameLst>
                                      </p:cBhvr>
                                      <p:to>
                                        <p:strVal val="visible"/>
                                      </p:to>
                                    </p:set>
                                    <p:animEffect transition="in" filter="fade">
                                      <p:cBhvr>
                                        <p:cTn id="30" dur="500"/>
                                        <p:tgtEl>
                                          <p:spTgt spid="29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8" grpId="0"/>
      <p:bldP spid="29800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lstStyle/>
          <a:p>
            <a:r>
              <a:rPr lang="en-US" altLang="zh-CN" dirty="0"/>
              <a:t>3.6</a:t>
            </a:r>
            <a:r>
              <a:rPr lang="zh-CN" altLang="en-US" dirty="0"/>
              <a:t> 梯度算法</a:t>
            </a:r>
          </a:p>
        </p:txBody>
      </p:sp>
      <p:sp>
        <p:nvSpPr>
          <p:cNvPr id="18436" name="灯片编号占位符 3"/>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dirty="0">
              <a:latin typeface="Tahoma" pitchFamily="34" charset="0"/>
            </a:endParaRPr>
          </a:p>
        </p:txBody>
      </p:sp>
      <p:sp>
        <p:nvSpPr>
          <p:cNvPr id="18438" name="矩形 1"/>
          <p:cNvSpPr>
            <a:spLocks noChangeArrowheads="1"/>
          </p:cNvSpPr>
          <p:nvPr/>
        </p:nvSpPr>
        <p:spPr bwMode="auto">
          <a:xfrm>
            <a:off x="8676456" y="6351424"/>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FC6A188-9118-4EAF-9756-1DDDEAC2C31D}" type="slidenum">
              <a:rPr lang="en-US" altLang="zh-CN" sz="2800"/>
              <a:pPr eaLnBrk="1" hangingPunct="1">
                <a:spcBef>
                  <a:spcPct val="0"/>
                </a:spcBef>
                <a:buFontTx/>
                <a:buNone/>
              </a:pPr>
              <a:t>37</a:t>
            </a:fld>
            <a:endParaRPr lang="en-US" altLang="zh-CN" sz="28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08980"/>
            <a:ext cx="6300192" cy="4725144"/>
          </a:xfrm>
          <a:prstGeom prst="rect">
            <a:avLst/>
          </a:prstGeom>
        </p:spPr>
      </p:pic>
      <p:sp>
        <p:nvSpPr>
          <p:cNvPr id="4" name="右箭头 3"/>
          <p:cNvSpPr/>
          <p:nvPr/>
        </p:nvSpPr>
        <p:spPr bwMode="auto">
          <a:xfrm>
            <a:off x="4280564" y="4272049"/>
            <a:ext cx="978408" cy="484632"/>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406462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a:xfrm>
            <a:off x="685800" y="609600"/>
            <a:ext cx="7702550" cy="946150"/>
          </a:xfrm>
        </p:spPr>
        <p:txBody>
          <a:bodyPr/>
          <a:lstStyle/>
          <a:p>
            <a:r>
              <a:rPr lang="en-US" altLang="zh-CN" dirty="0"/>
              <a:t>3.6 </a:t>
            </a:r>
            <a:r>
              <a:rPr lang="zh-CN" altLang="en-US" dirty="0"/>
              <a:t>梯度算法</a:t>
            </a:r>
          </a:p>
        </p:txBody>
      </p:sp>
      <p:sp>
        <p:nvSpPr>
          <p:cNvPr id="38915" name="灯片编号占位符 3"/>
          <p:cNvSpPr>
            <a:spLocks noGrp="1"/>
          </p:cNvSpPr>
          <p:nvPr>
            <p:ph type="sldNum" sz="quarter" idx="10"/>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l">
              <a:spcBef>
                <a:spcPct val="0"/>
              </a:spcBef>
              <a:buFontTx/>
              <a:buNone/>
            </a:pPr>
            <a:endParaRPr lang="en-US" altLang="zh-CN" sz="2800">
              <a:latin typeface="Tahoma" pitchFamily="34" charset="0"/>
            </a:endParaRPr>
          </a:p>
        </p:txBody>
      </p:sp>
      <p:sp>
        <p:nvSpPr>
          <p:cNvPr id="38917" name="矩形 1"/>
          <p:cNvSpPr>
            <a:spLocks noChangeArrowheads="1"/>
          </p:cNvSpPr>
          <p:nvPr/>
        </p:nvSpPr>
        <p:spPr bwMode="auto">
          <a:xfrm>
            <a:off x="8604448" y="6309014"/>
            <a:ext cx="5496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fld id="{1A3C3A3E-B395-4A54-B8BA-FAAE45B4AD35}" type="slidenum">
              <a:rPr lang="en-US" altLang="zh-CN" sz="2800"/>
              <a:pPr>
                <a:spcBef>
                  <a:spcPct val="0"/>
                </a:spcBef>
                <a:buFontTx/>
                <a:buNone/>
              </a:pPr>
              <a:t>38</a:t>
            </a:fld>
            <a:endParaRPr lang="zh-CN" altLang="en-US" sz="2800" dirty="0"/>
          </a:p>
        </p:txBody>
      </p:sp>
      <p:sp>
        <p:nvSpPr>
          <p:cNvPr id="2" name="TextBox 1"/>
          <p:cNvSpPr txBox="1"/>
          <p:nvPr/>
        </p:nvSpPr>
        <p:spPr>
          <a:xfrm>
            <a:off x="755576" y="1628800"/>
            <a:ext cx="2492990" cy="461665"/>
          </a:xfrm>
          <a:prstGeom prst="rect">
            <a:avLst/>
          </a:prstGeom>
          <a:noFill/>
        </p:spPr>
        <p:txBody>
          <a:bodyPr wrap="none" rtlCol="0">
            <a:spAutoFit/>
          </a:bodyPr>
          <a:lstStyle/>
          <a:p>
            <a:r>
              <a:rPr lang="en-US" altLang="zh-CN" sz="2400" dirty="0"/>
              <a:t>3.6 </a:t>
            </a:r>
            <a:r>
              <a:rPr lang="zh-CN" altLang="en-US" sz="2400" dirty="0"/>
              <a:t>小节知识导图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071" y="1988534"/>
            <a:ext cx="5760640" cy="4320480"/>
          </a:xfrm>
          <a:prstGeom prst="rect">
            <a:avLst/>
          </a:prstGeom>
        </p:spPr>
      </p:pic>
    </p:spTree>
    <p:extLst>
      <p:ext uri="{BB962C8B-B14F-4D97-AF65-F5344CB8AC3E}">
        <p14:creationId xmlns:p14="http://schemas.microsoft.com/office/powerpoint/2010/main" val="2674805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ChangeArrowheads="1"/>
          </p:cNvSpPr>
          <p:nvPr/>
        </p:nvSpPr>
        <p:spPr bwMode="auto">
          <a:xfrm>
            <a:off x="3575050" y="548680"/>
            <a:ext cx="21193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3200" b="1" dirty="0">
                <a:solidFill>
                  <a:srgbClr val="000000"/>
                </a:solidFill>
                <a:latin typeface="Times New Roman" pitchFamily="18" charset="0"/>
              </a:rPr>
              <a:t>3.6  </a:t>
            </a:r>
            <a:r>
              <a:rPr lang="zh-CN" altLang="en-US" sz="3200" b="1" dirty="0">
                <a:solidFill>
                  <a:srgbClr val="000000"/>
                </a:solidFill>
                <a:latin typeface="Times New Roman" pitchFamily="18" charset="0"/>
              </a:rPr>
              <a:t>梯度法</a:t>
            </a:r>
          </a:p>
        </p:txBody>
      </p:sp>
      <p:sp>
        <p:nvSpPr>
          <p:cNvPr id="40966" name="Rectangle 10"/>
          <p:cNvSpPr>
            <a:spLocks noChangeArrowheads="1"/>
          </p:cNvSpPr>
          <p:nvPr/>
        </p:nvSpPr>
        <p:spPr bwMode="auto">
          <a:xfrm>
            <a:off x="0" y="1493838"/>
            <a:ext cx="32019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r>
              <a:rPr lang="en-US" altLang="zh-CN" sz="2400" b="1">
                <a:solidFill>
                  <a:srgbClr val="000000"/>
                </a:solidFill>
                <a:latin typeface="Times New Roman" pitchFamily="18" charset="0"/>
              </a:rPr>
              <a:t>1.   </a:t>
            </a:r>
            <a:r>
              <a:rPr lang="zh-CN" altLang="en-US" sz="2400" b="1">
                <a:solidFill>
                  <a:srgbClr val="000000"/>
                </a:solidFill>
                <a:latin typeface="Times New Roman" pitchFamily="18" charset="0"/>
              </a:rPr>
              <a:t>梯度概念</a:t>
            </a:r>
          </a:p>
        </p:txBody>
      </p:sp>
      <p:sp>
        <p:nvSpPr>
          <p:cNvPr id="40967" name="Rectangle 14"/>
          <p:cNvSpPr>
            <a:spLocks noChangeArrowheads="1"/>
          </p:cNvSpPr>
          <p:nvPr/>
        </p:nvSpPr>
        <p:spPr bwMode="auto">
          <a:xfrm>
            <a:off x="0" y="920750"/>
            <a:ext cx="4683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r>
              <a:rPr lang="en-US" altLang="zh-CN" sz="2400" b="1" dirty="0">
                <a:solidFill>
                  <a:srgbClr val="000000"/>
                </a:solidFill>
                <a:latin typeface="Times New Roman" pitchFamily="18" charset="0"/>
              </a:rPr>
              <a:t>3.6.1  </a:t>
            </a:r>
            <a:r>
              <a:rPr lang="zh-CN" altLang="en-US" sz="2400" b="1" dirty="0">
                <a:solidFill>
                  <a:srgbClr val="000000"/>
                </a:solidFill>
                <a:latin typeface="Times New Roman" pitchFamily="18" charset="0"/>
              </a:rPr>
              <a:t>梯度法基本原理</a:t>
            </a:r>
          </a:p>
        </p:txBody>
      </p:sp>
      <p:sp>
        <p:nvSpPr>
          <p:cNvPr id="5" name="Rectangle 7">
            <a:extLst>
              <a:ext uri="{FF2B5EF4-FFF2-40B4-BE49-F238E27FC236}">
                <a16:creationId xmlns:a16="http://schemas.microsoft.com/office/drawing/2014/main" id="{43316EF8-2633-425C-92F2-26E8436F943A}"/>
              </a:ext>
            </a:extLst>
          </p:cNvPr>
          <p:cNvSpPr>
            <a:spLocks noChangeArrowheads="1"/>
          </p:cNvSpPr>
          <p:nvPr/>
        </p:nvSpPr>
        <p:spPr bwMode="auto">
          <a:xfrm>
            <a:off x="447675" y="2055532"/>
            <a:ext cx="8696325" cy="96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tabLst>
                <a:tab pos="304800" algn="l"/>
              </a:tabLst>
              <a:defRPr/>
            </a:pPr>
            <a:r>
              <a:rPr lang="zh-CN" altLang="en-US" sz="2400" dirty="0">
                <a:solidFill>
                  <a:schemeClr val="accent3">
                    <a:lumMod val="10000"/>
                  </a:schemeClr>
                </a:solidFill>
              </a:rPr>
              <a:t>先看导数。一元实值函数在某点的变化率，或者函数曲线上的切线斜率</a:t>
            </a:r>
            <a:r>
              <a:rPr lang="zh-CN" altLang="zh-CN" sz="2400" dirty="0">
                <a:solidFill>
                  <a:schemeClr val="accent3">
                    <a:lumMod val="10000"/>
                  </a:schemeClr>
                </a:solidFill>
              </a:rPr>
              <a:t>．</a:t>
            </a:r>
            <a:r>
              <a:rPr lang="zh-CN" altLang="en-US" sz="2400" dirty="0">
                <a:solidFill>
                  <a:schemeClr val="accent3">
                    <a:lumMod val="10000"/>
                  </a:schemeClr>
                </a:solidFill>
              </a:rPr>
              <a:t>记为：</a:t>
            </a:r>
            <a:endParaRPr lang="zh-CN" altLang="en-US" sz="2400" b="1" dirty="0">
              <a:solidFill>
                <a:schemeClr val="accent3">
                  <a:lumMod val="10000"/>
                </a:schemeClr>
              </a:solidFill>
              <a:latin typeface="Times New Roman" pitchFamily="18" charset="0"/>
            </a:endParaRPr>
          </a:p>
        </p:txBody>
      </p:sp>
      <p:pic>
        <p:nvPicPr>
          <p:cNvPr id="7" name="图片 6">
            <a:extLst>
              <a:ext uri="{FF2B5EF4-FFF2-40B4-BE49-F238E27FC236}">
                <a16:creationId xmlns:a16="http://schemas.microsoft.com/office/drawing/2014/main" id="{E7ED3124-D6E8-439B-A52A-1FD81B864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743200"/>
            <a:ext cx="4601217" cy="3400900"/>
          </a:xfrm>
          <a:prstGeom prst="rect">
            <a:avLst/>
          </a:prstGeom>
        </p:spPr>
      </p:pic>
      <p:pic>
        <p:nvPicPr>
          <p:cNvPr id="4" name="图片 3">
            <a:extLst>
              <a:ext uri="{FF2B5EF4-FFF2-40B4-BE49-F238E27FC236}">
                <a16:creationId xmlns:a16="http://schemas.microsoft.com/office/drawing/2014/main" id="{E2360C89-7BBC-44EC-9D66-4BAFE080A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278950"/>
            <a:ext cx="5487749" cy="1109711"/>
          </a:xfrm>
          <a:prstGeom prst="rect">
            <a:avLst/>
          </a:prstGeom>
        </p:spPr>
      </p:pic>
      <p:sp>
        <p:nvSpPr>
          <p:cNvPr id="8" name="Rectangle 7">
            <a:extLst>
              <a:ext uri="{FF2B5EF4-FFF2-40B4-BE49-F238E27FC236}">
                <a16:creationId xmlns:a16="http://schemas.microsoft.com/office/drawing/2014/main" id="{389346F1-2A2C-462B-B9A8-1DEF01A1673D}"/>
              </a:ext>
            </a:extLst>
          </p:cNvPr>
          <p:cNvSpPr>
            <a:spLocks noChangeArrowheads="1"/>
          </p:cNvSpPr>
          <p:nvPr/>
        </p:nvSpPr>
        <p:spPr bwMode="auto">
          <a:xfrm>
            <a:off x="304800" y="4968587"/>
            <a:ext cx="3980657" cy="96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一元函数只存在一个方向的变化率，因此没有偏导数。</a:t>
            </a:r>
            <a:endParaRPr lang="zh-CN" altLang="en-US" sz="2400" b="1" dirty="0">
              <a:solidFill>
                <a:schemeClr val="accent3">
                  <a:lumMod val="10000"/>
                </a:schemeClr>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判别函数的概念</a:t>
            </a:r>
          </a:p>
        </p:txBody>
      </p:sp>
      <p:sp>
        <p:nvSpPr>
          <p:cNvPr id="3" name="内容占位符 2"/>
          <p:cNvSpPr>
            <a:spLocks noGrp="1"/>
          </p:cNvSpPr>
          <p:nvPr>
            <p:ph idx="1"/>
          </p:nvPr>
        </p:nvSpPr>
        <p:spPr>
          <a:xfrm>
            <a:off x="755576" y="1700808"/>
            <a:ext cx="7772400" cy="3600400"/>
          </a:xfrm>
        </p:spPr>
        <p:txBody>
          <a:bodyPr/>
          <a:lstStyle/>
          <a:p>
            <a:r>
              <a:rPr lang="zh-CN" altLang="en-US" sz="2400" dirty="0"/>
              <a:t>什么是判别函数？</a:t>
            </a:r>
            <a:endParaRPr lang="en-US" altLang="zh-CN" sz="2400" dirty="0"/>
          </a:p>
          <a:p>
            <a:pPr lvl="1"/>
            <a:r>
              <a:rPr lang="zh-CN" altLang="en-US" sz="2000" dirty="0">
                <a:solidFill>
                  <a:srgbClr val="000000"/>
                </a:solidFill>
                <a:latin typeface="Times New Roman" pitchFamily="18" charset="0"/>
              </a:rPr>
              <a:t>直接用来对模式进行分类的</a:t>
            </a:r>
            <a:r>
              <a:rPr lang="zh-CN" altLang="en-US" sz="2000" dirty="0">
                <a:solidFill>
                  <a:srgbClr val="FF0000"/>
                </a:solidFill>
                <a:latin typeface="Times New Roman" pitchFamily="18" charset="0"/>
              </a:rPr>
              <a:t>准则函数</a:t>
            </a:r>
            <a:endParaRPr lang="en-US" altLang="zh-CN" sz="2000" dirty="0">
              <a:solidFill>
                <a:srgbClr val="FF0000"/>
              </a:solidFill>
              <a:latin typeface="Times New Roman" pitchFamily="18" charset="0"/>
            </a:endParaRPr>
          </a:p>
          <a:p>
            <a:pPr lvl="1">
              <a:lnSpc>
                <a:spcPct val="125000"/>
              </a:lnSpc>
            </a:pPr>
            <a:r>
              <a:rPr lang="zh-CN" altLang="en-US" sz="2000" dirty="0">
                <a:solidFill>
                  <a:srgbClr val="000000"/>
                </a:solidFill>
                <a:latin typeface="Times New Roman" pitchFamily="18" charset="0"/>
              </a:rPr>
              <a:t>若分属于</a:t>
            </a:r>
            <a:r>
              <a:rPr lang="el-GR" altLang="zh-CN" sz="2000" i="1" dirty="0">
                <a:solidFill>
                  <a:srgbClr val="000000"/>
                </a:solidFill>
                <a:latin typeface="Times New Roman" pitchFamily="18" charset="0"/>
              </a:rPr>
              <a:t>ω</a:t>
            </a:r>
            <a:r>
              <a:rPr lang="el-GR" altLang="zh-CN" sz="2000" baseline="-25000" dirty="0">
                <a:solidFill>
                  <a:srgbClr val="000000"/>
                </a:solidFill>
                <a:latin typeface="Times New Roman" pitchFamily="18" charset="0"/>
              </a:rPr>
              <a:t>1</a:t>
            </a:r>
            <a:r>
              <a:rPr lang="zh-CN" altLang="en-US" sz="2000" dirty="0">
                <a:solidFill>
                  <a:srgbClr val="000000"/>
                </a:solidFill>
                <a:latin typeface="Times New Roman" pitchFamily="18" charset="0"/>
              </a:rPr>
              <a:t>，</a:t>
            </a:r>
            <a:r>
              <a:rPr lang="el-GR" altLang="zh-CN" sz="2000" i="1" dirty="0">
                <a:solidFill>
                  <a:srgbClr val="000000"/>
                </a:solidFill>
                <a:latin typeface="Times New Roman" pitchFamily="18" charset="0"/>
              </a:rPr>
              <a:t>ω</a:t>
            </a:r>
            <a:r>
              <a:rPr lang="el-GR" altLang="zh-CN" sz="2000" baseline="-25000" dirty="0">
                <a:solidFill>
                  <a:srgbClr val="000000"/>
                </a:solidFill>
                <a:latin typeface="Times New Roman" pitchFamily="18" charset="0"/>
              </a:rPr>
              <a:t>2</a:t>
            </a:r>
            <a:r>
              <a:rPr lang="zh-CN" altLang="en-US" sz="2000" dirty="0">
                <a:solidFill>
                  <a:srgbClr val="000000"/>
                </a:solidFill>
                <a:latin typeface="Times New Roman" pitchFamily="18" charset="0"/>
              </a:rPr>
              <a:t>的两类模式可用一方程</a:t>
            </a:r>
            <a:r>
              <a:rPr lang="en-US" altLang="zh-CN" sz="2000" i="1" dirty="0">
                <a:solidFill>
                  <a:srgbClr val="000000"/>
                </a:solidFill>
                <a:latin typeface="Times New Roman" pitchFamily="18" charset="0"/>
              </a:rPr>
              <a:t>d</a:t>
            </a:r>
            <a:r>
              <a:rPr lang="en-US" altLang="zh-CN" sz="2000" dirty="0">
                <a:solidFill>
                  <a:srgbClr val="000000"/>
                </a:solidFill>
                <a:latin typeface="Times New Roman" pitchFamily="18" charset="0"/>
              </a:rPr>
              <a:t>(</a:t>
            </a:r>
            <a:r>
              <a:rPr lang="en-US" altLang="zh-CN" sz="2000" b="1" i="1" dirty="0">
                <a:solidFill>
                  <a:srgbClr val="000000"/>
                </a:solidFill>
                <a:latin typeface="Times New Roman" pitchFamily="18" charset="0"/>
              </a:rPr>
              <a:t>X</a:t>
            </a:r>
            <a:r>
              <a:rPr lang="en-US" altLang="zh-CN" sz="2000" dirty="0">
                <a:solidFill>
                  <a:srgbClr val="000000"/>
                </a:solidFill>
                <a:latin typeface="Times New Roman" pitchFamily="18" charset="0"/>
              </a:rPr>
              <a:t>) =0</a:t>
            </a:r>
            <a:r>
              <a:rPr lang="zh-CN" altLang="en-US" sz="2000" dirty="0">
                <a:solidFill>
                  <a:srgbClr val="000000"/>
                </a:solidFill>
                <a:latin typeface="Times New Roman" pitchFamily="18" charset="0"/>
              </a:rPr>
              <a:t>来划分，那么称</a:t>
            </a:r>
            <a:r>
              <a:rPr lang="en-US" altLang="zh-CN" sz="2000" i="1" dirty="0">
                <a:solidFill>
                  <a:srgbClr val="000000"/>
                </a:solidFill>
                <a:latin typeface="Times New Roman" pitchFamily="18" charset="0"/>
              </a:rPr>
              <a:t>d</a:t>
            </a:r>
            <a:r>
              <a:rPr lang="en-US" altLang="zh-CN" sz="2000" dirty="0">
                <a:solidFill>
                  <a:srgbClr val="000000"/>
                </a:solidFill>
                <a:latin typeface="Times New Roman" pitchFamily="18" charset="0"/>
              </a:rPr>
              <a:t>(</a:t>
            </a:r>
            <a:r>
              <a:rPr lang="en-US" altLang="zh-CN" sz="2000" b="1" i="1" dirty="0">
                <a:solidFill>
                  <a:srgbClr val="000000"/>
                </a:solidFill>
                <a:latin typeface="Times New Roman" pitchFamily="18" charset="0"/>
              </a:rPr>
              <a:t>X</a:t>
            </a:r>
            <a:r>
              <a:rPr lang="en-US" altLang="zh-CN" sz="2000" dirty="0">
                <a:solidFill>
                  <a:srgbClr val="000000"/>
                </a:solidFill>
                <a:latin typeface="Times New Roman" pitchFamily="18" charset="0"/>
              </a:rPr>
              <a:t>) </a:t>
            </a:r>
            <a:r>
              <a:rPr lang="zh-CN" altLang="en-US" sz="2000" dirty="0">
                <a:solidFill>
                  <a:srgbClr val="000000"/>
                </a:solidFill>
                <a:latin typeface="Times New Roman" pitchFamily="18" charset="0"/>
              </a:rPr>
              <a:t>为判别函数，或称判决函数、决策函数。</a:t>
            </a:r>
            <a:endParaRPr lang="en-US" altLang="zh-CN" sz="2000" dirty="0">
              <a:solidFill>
                <a:srgbClr val="FF0000"/>
              </a:solidFill>
            </a:endParaRPr>
          </a:p>
          <a:p>
            <a:r>
              <a:rPr lang="zh-CN" altLang="en-US" sz="2400" dirty="0"/>
              <a:t>判别函数的前提条件</a:t>
            </a:r>
            <a:endParaRPr lang="en-US" altLang="zh-CN" sz="2400" dirty="0"/>
          </a:p>
          <a:p>
            <a:pPr lvl="1"/>
            <a:r>
              <a:rPr lang="zh-CN" altLang="en-US" sz="2000" dirty="0"/>
              <a:t>样本所属类别未知</a:t>
            </a:r>
            <a:endParaRPr lang="en-US" altLang="zh-CN" sz="2000" dirty="0"/>
          </a:p>
          <a:p>
            <a:pPr lvl="1"/>
            <a:r>
              <a:rPr lang="zh-CN" altLang="en-US" sz="2000" dirty="0">
                <a:solidFill>
                  <a:srgbClr val="FF0000"/>
                </a:solidFill>
              </a:rPr>
              <a:t>样本类别数已知</a:t>
            </a:r>
            <a:endParaRPr lang="en-US" altLang="zh-CN" sz="2000" dirty="0">
              <a:solidFill>
                <a:srgbClr val="FF0000"/>
              </a:solidFill>
            </a:endParaRPr>
          </a:p>
          <a:p>
            <a:r>
              <a:rPr lang="zh-CN" altLang="en-US" sz="2400" dirty="0"/>
              <a:t>判别函数的目标</a:t>
            </a:r>
            <a:endParaRPr lang="en-US" altLang="zh-CN" sz="2400" dirty="0"/>
          </a:p>
          <a:p>
            <a:pPr lvl="1"/>
            <a:r>
              <a:rPr lang="zh-CN" altLang="en-US" sz="2000" dirty="0"/>
              <a:t>根据判别函数的计算结果</a:t>
            </a:r>
            <a:r>
              <a:rPr lang="zh-CN" altLang="en-US" sz="2000" dirty="0">
                <a:solidFill>
                  <a:srgbClr val="FF0000"/>
                </a:solidFill>
              </a:rPr>
              <a:t>直接</a:t>
            </a:r>
            <a:r>
              <a:rPr lang="zh-CN" altLang="en-US" sz="2000" dirty="0"/>
              <a:t>将模式样本分类</a:t>
            </a:r>
            <a:endParaRPr lang="en-US" altLang="zh-CN" sz="2000" dirty="0"/>
          </a:p>
        </p:txBody>
      </p:sp>
      <p:sp>
        <p:nvSpPr>
          <p:cNvPr id="5" name="矩形 1"/>
          <p:cNvSpPr>
            <a:spLocks noChangeArrowheads="1"/>
          </p:cNvSpPr>
          <p:nvPr/>
        </p:nvSpPr>
        <p:spPr bwMode="auto">
          <a:xfrm>
            <a:off x="8604448" y="6309014"/>
            <a:ext cx="54968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fld id="{1A3C3A3E-B395-4A54-B8BA-FAAE45B4AD35}" type="slidenum">
              <a:rPr lang="en-US" altLang="zh-CN" sz="2800"/>
              <a:pPr>
                <a:spcBef>
                  <a:spcPct val="0"/>
                </a:spcBef>
                <a:buFontTx/>
                <a:buNone/>
              </a:pPr>
              <a:t>4</a:t>
            </a:fld>
            <a:endParaRPr lang="zh-CN" altLang="en-US" sz="2800" dirty="0"/>
          </a:p>
        </p:txBody>
      </p:sp>
    </p:spTree>
    <p:extLst>
      <p:ext uri="{BB962C8B-B14F-4D97-AF65-F5344CB8AC3E}">
        <p14:creationId xmlns:p14="http://schemas.microsoft.com/office/powerpoint/2010/main" val="3510591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14"/>
          <p:cNvSpPr>
            <a:spLocks noChangeArrowheads="1"/>
          </p:cNvSpPr>
          <p:nvPr/>
        </p:nvSpPr>
        <p:spPr bwMode="auto">
          <a:xfrm>
            <a:off x="0" y="920750"/>
            <a:ext cx="4683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r>
              <a:rPr lang="en-US" altLang="zh-CN" sz="2400" b="1">
                <a:solidFill>
                  <a:srgbClr val="000000"/>
                </a:solidFill>
                <a:latin typeface="Times New Roman" pitchFamily="18" charset="0"/>
              </a:rPr>
              <a:t>3.6.1  </a:t>
            </a:r>
            <a:r>
              <a:rPr lang="zh-CN" altLang="en-US" sz="2400" b="1">
                <a:solidFill>
                  <a:srgbClr val="000000"/>
                </a:solidFill>
                <a:latin typeface="Times New Roman" pitchFamily="18" charset="0"/>
              </a:rPr>
              <a:t>梯度法基本原理</a:t>
            </a:r>
          </a:p>
        </p:txBody>
      </p:sp>
      <p:sp>
        <p:nvSpPr>
          <p:cNvPr id="5" name="Rectangle 7">
            <a:extLst>
              <a:ext uri="{FF2B5EF4-FFF2-40B4-BE49-F238E27FC236}">
                <a16:creationId xmlns:a16="http://schemas.microsoft.com/office/drawing/2014/main" id="{43316EF8-2633-425C-92F2-26E8436F943A}"/>
              </a:ext>
            </a:extLst>
          </p:cNvPr>
          <p:cNvSpPr>
            <a:spLocks noChangeArrowheads="1"/>
          </p:cNvSpPr>
          <p:nvPr/>
        </p:nvSpPr>
        <p:spPr bwMode="auto">
          <a:xfrm>
            <a:off x="334962" y="1382492"/>
            <a:ext cx="8696325" cy="96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tabLst>
                <a:tab pos="304800" algn="l"/>
              </a:tabLst>
              <a:defRPr/>
            </a:pPr>
            <a:r>
              <a:rPr lang="zh-CN" altLang="en-US" sz="2400" dirty="0">
                <a:solidFill>
                  <a:schemeClr val="accent3">
                    <a:lumMod val="10000"/>
                  </a:schemeClr>
                </a:solidFill>
              </a:rPr>
              <a:t>再看偏导数。以二元为例：</a:t>
            </a:r>
            <a:r>
              <a:rPr lang="en-US" altLang="zh-CN" sz="2400" i="1" dirty="0">
                <a:solidFill>
                  <a:schemeClr val="accent3">
                    <a:lumMod val="10000"/>
                  </a:schemeClr>
                </a:solidFill>
                <a:latin typeface="+mj-lt"/>
              </a:rPr>
              <a:t>z=f(</a:t>
            </a:r>
            <a:r>
              <a:rPr lang="en-US" altLang="zh-CN" sz="2400" i="1" dirty="0" err="1">
                <a:solidFill>
                  <a:schemeClr val="accent3">
                    <a:lumMod val="10000"/>
                  </a:schemeClr>
                </a:solidFill>
                <a:latin typeface="+mj-lt"/>
              </a:rPr>
              <a:t>x,y</a:t>
            </a:r>
            <a:r>
              <a:rPr lang="en-US" altLang="zh-CN" sz="2400" i="1" dirty="0">
                <a:solidFill>
                  <a:schemeClr val="accent3">
                    <a:lumMod val="10000"/>
                  </a:schemeClr>
                </a:solidFill>
                <a:latin typeface="+mj-lt"/>
              </a:rPr>
              <a:t>)</a:t>
            </a:r>
            <a:r>
              <a:rPr lang="en-US" altLang="zh-CN" sz="2400" dirty="0">
                <a:solidFill>
                  <a:schemeClr val="accent3">
                    <a:lumMod val="10000"/>
                  </a:schemeClr>
                </a:solidFill>
              </a:rPr>
              <a:t>. </a:t>
            </a:r>
            <a:r>
              <a:rPr lang="zh-CN" altLang="en-US" sz="2400" dirty="0">
                <a:solidFill>
                  <a:schemeClr val="accent3">
                    <a:lumMod val="10000"/>
                  </a:schemeClr>
                </a:solidFill>
              </a:rPr>
              <a:t>偏导数是多元函数沿坐标轴的变化率。记为：</a:t>
            </a:r>
            <a:endParaRPr lang="zh-CN" altLang="en-US" sz="2400" b="1" dirty="0">
              <a:solidFill>
                <a:schemeClr val="accent3">
                  <a:lumMod val="10000"/>
                </a:schemeClr>
              </a:solidFill>
              <a:latin typeface="Times New Roman" pitchFamily="18" charset="0"/>
            </a:endParaRPr>
          </a:p>
        </p:txBody>
      </p:sp>
      <p:sp>
        <p:nvSpPr>
          <p:cNvPr id="8" name="Rectangle 7">
            <a:extLst>
              <a:ext uri="{FF2B5EF4-FFF2-40B4-BE49-F238E27FC236}">
                <a16:creationId xmlns:a16="http://schemas.microsoft.com/office/drawing/2014/main" id="{389346F1-2A2C-462B-B9A8-1DEF01A1673D}"/>
              </a:ext>
            </a:extLst>
          </p:cNvPr>
          <p:cNvSpPr>
            <a:spLocks noChangeArrowheads="1"/>
          </p:cNvSpPr>
          <p:nvPr/>
        </p:nvSpPr>
        <p:spPr bwMode="auto">
          <a:xfrm>
            <a:off x="286543" y="4972787"/>
            <a:ext cx="3980657" cy="96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但是多元函数沿任意方向都有变化率。。。。</a:t>
            </a:r>
            <a:endParaRPr lang="zh-CN" altLang="en-US" sz="2400" b="1" dirty="0">
              <a:solidFill>
                <a:schemeClr val="accent3">
                  <a:lumMod val="10000"/>
                </a:schemeClr>
              </a:solidFill>
              <a:latin typeface="Times New Roman" pitchFamily="18" charset="0"/>
            </a:endParaRPr>
          </a:p>
        </p:txBody>
      </p:sp>
      <p:pic>
        <p:nvPicPr>
          <p:cNvPr id="6" name="图片 5">
            <a:extLst>
              <a:ext uri="{FF2B5EF4-FFF2-40B4-BE49-F238E27FC236}">
                <a16:creationId xmlns:a16="http://schemas.microsoft.com/office/drawing/2014/main" id="{4459E614-8F3C-4BE2-8845-9EF796897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965" y="2980784"/>
            <a:ext cx="4639322" cy="3877216"/>
          </a:xfrm>
          <a:prstGeom prst="rect">
            <a:avLst/>
          </a:prstGeom>
        </p:spPr>
      </p:pic>
      <p:pic>
        <p:nvPicPr>
          <p:cNvPr id="2" name="图片 1">
            <a:extLst>
              <a:ext uri="{FF2B5EF4-FFF2-40B4-BE49-F238E27FC236}">
                <a16:creationId xmlns:a16="http://schemas.microsoft.com/office/drawing/2014/main" id="{50D326C2-1D9E-4938-9348-F6222032CD07}"/>
              </a:ext>
            </a:extLst>
          </p:cNvPr>
          <p:cNvPicPr>
            <a:picLocks noChangeAspect="1"/>
          </p:cNvPicPr>
          <p:nvPr/>
        </p:nvPicPr>
        <p:blipFill>
          <a:blip r:embed="rId4"/>
          <a:stretch>
            <a:fillRect/>
          </a:stretch>
        </p:blipFill>
        <p:spPr>
          <a:xfrm>
            <a:off x="51672" y="2362200"/>
            <a:ext cx="6781800" cy="1105664"/>
          </a:xfrm>
          <a:prstGeom prst="rect">
            <a:avLst/>
          </a:prstGeom>
        </p:spPr>
      </p:pic>
    </p:spTree>
    <p:extLst>
      <p:ext uri="{BB962C8B-B14F-4D97-AF65-F5344CB8AC3E}">
        <p14:creationId xmlns:p14="http://schemas.microsoft.com/office/powerpoint/2010/main" val="3576212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14"/>
          <p:cNvSpPr>
            <a:spLocks noChangeArrowheads="1"/>
          </p:cNvSpPr>
          <p:nvPr/>
        </p:nvSpPr>
        <p:spPr bwMode="auto">
          <a:xfrm>
            <a:off x="0" y="920750"/>
            <a:ext cx="4683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r>
              <a:rPr lang="en-US" altLang="zh-CN" sz="2400" b="1">
                <a:solidFill>
                  <a:srgbClr val="000000"/>
                </a:solidFill>
                <a:latin typeface="Times New Roman" pitchFamily="18" charset="0"/>
              </a:rPr>
              <a:t>3.6.1  </a:t>
            </a:r>
            <a:r>
              <a:rPr lang="zh-CN" altLang="en-US" sz="2400" b="1">
                <a:solidFill>
                  <a:srgbClr val="000000"/>
                </a:solidFill>
                <a:latin typeface="Times New Roman" pitchFamily="18" charset="0"/>
              </a:rPr>
              <a:t>梯度法基本原理</a:t>
            </a:r>
          </a:p>
        </p:txBody>
      </p:sp>
      <p:sp>
        <p:nvSpPr>
          <p:cNvPr id="5" name="Rectangle 7">
            <a:extLst>
              <a:ext uri="{FF2B5EF4-FFF2-40B4-BE49-F238E27FC236}">
                <a16:creationId xmlns:a16="http://schemas.microsoft.com/office/drawing/2014/main" id="{43316EF8-2633-425C-92F2-26E8436F943A}"/>
              </a:ext>
            </a:extLst>
          </p:cNvPr>
          <p:cNvSpPr>
            <a:spLocks noChangeArrowheads="1"/>
          </p:cNvSpPr>
          <p:nvPr/>
        </p:nvSpPr>
        <p:spPr bwMode="auto">
          <a:xfrm>
            <a:off x="334962" y="1435251"/>
            <a:ext cx="8696325" cy="1430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tabLst>
                <a:tab pos="304800" algn="l"/>
              </a:tabLst>
              <a:defRPr/>
            </a:pPr>
            <a:r>
              <a:rPr lang="zh-CN" altLang="en-US" sz="2400" dirty="0">
                <a:solidFill>
                  <a:schemeClr val="accent3">
                    <a:lumMod val="10000"/>
                  </a:schemeClr>
                </a:solidFill>
              </a:rPr>
              <a:t>然后看方向导数。假设</a:t>
            </a:r>
            <a:r>
              <a:rPr lang="en-US" altLang="zh-CN" sz="2400" i="1" dirty="0">
                <a:solidFill>
                  <a:schemeClr val="accent3">
                    <a:lumMod val="10000"/>
                  </a:schemeClr>
                </a:solidFill>
                <a:latin typeface="+mj-lt"/>
              </a:rPr>
              <a:t>z=f(</a:t>
            </a:r>
            <a:r>
              <a:rPr lang="en-US" altLang="zh-CN" sz="2400" i="1" dirty="0" err="1">
                <a:solidFill>
                  <a:schemeClr val="accent3">
                    <a:lumMod val="10000"/>
                  </a:schemeClr>
                </a:solidFill>
                <a:latin typeface="+mj-lt"/>
              </a:rPr>
              <a:t>x,y</a:t>
            </a:r>
            <a:r>
              <a:rPr lang="en-US" altLang="zh-CN" sz="2400" i="1" dirty="0">
                <a:solidFill>
                  <a:schemeClr val="accent3">
                    <a:lumMod val="10000"/>
                  </a:schemeClr>
                </a:solidFill>
                <a:latin typeface="+mj-lt"/>
              </a:rPr>
              <a:t>)</a:t>
            </a:r>
            <a:r>
              <a:rPr lang="zh-CN" altLang="en-US" sz="2400" dirty="0">
                <a:solidFill>
                  <a:schemeClr val="accent3">
                    <a:lumMod val="10000"/>
                  </a:schemeClr>
                </a:solidFill>
                <a:latin typeface="+mj-lt"/>
              </a:rPr>
              <a:t>为一个曲面</a:t>
            </a:r>
            <a:r>
              <a:rPr lang="en-US" altLang="zh-CN" sz="2400" dirty="0">
                <a:solidFill>
                  <a:schemeClr val="accent3">
                    <a:lumMod val="10000"/>
                  </a:schemeClr>
                </a:solidFill>
              </a:rPr>
              <a:t>. </a:t>
            </a:r>
            <a:r>
              <a:rPr lang="en-US" altLang="zh-CN" sz="2400" i="1" dirty="0">
                <a:solidFill>
                  <a:schemeClr val="accent3">
                    <a:lumMod val="10000"/>
                  </a:schemeClr>
                </a:solidFill>
                <a:latin typeface="+mj-lt"/>
              </a:rPr>
              <a:t>p(x</a:t>
            </a:r>
            <a:r>
              <a:rPr lang="en-US" altLang="zh-CN" sz="2400" i="1" baseline="-25000" dirty="0">
                <a:solidFill>
                  <a:schemeClr val="accent3">
                    <a:lumMod val="10000"/>
                  </a:schemeClr>
                </a:solidFill>
                <a:latin typeface="+mj-lt"/>
              </a:rPr>
              <a:t>0</a:t>
            </a:r>
            <a:r>
              <a:rPr lang="en-US" altLang="zh-CN" sz="2400" i="1" dirty="0">
                <a:solidFill>
                  <a:schemeClr val="accent3">
                    <a:lumMod val="10000"/>
                  </a:schemeClr>
                </a:solidFill>
                <a:latin typeface="+mj-lt"/>
              </a:rPr>
              <a:t>,y</a:t>
            </a:r>
            <a:r>
              <a:rPr lang="en-US" altLang="zh-CN" sz="2400" i="1" baseline="-25000" dirty="0">
                <a:solidFill>
                  <a:schemeClr val="accent3">
                    <a:lumMod val="10000"/>
                  </a:schemeClr>
                </a:solidFill>
                <a:latin typeface="+mj-lt"/>
              </a:rPr>
              <a:t>0</a:t>
            </a:r>
            <a:r>
              <a:rPr lang="en-US" altLang="zh-CN" sz="2400" i="1" dirty="0">
                <a:solidFill>
                  <a:schemeClr val="accent3">
                    <a:lumMod val="10000"/>
                  </a:schemeClr>
                </a:solidFill>
                <a:latin typeface="+mj-lt"/>
              </a:rPr>
              <a:t>)</a:t>
            </a:r>
            <a:r>
              <a:rPr lang="zh-CN" altLang="en-US" sz="2400" dirty="0">
                <a:solidFill>
                  <a:schemeClr val="accent3">
                    <a:lumMod val="10000"/>
                  </a:schemeClr>
                </a:solidFill>
              </a:rPr>
              <a:t>为</a:t>
            </a:r>
            <a:r>
              <a:rPr lang="en-US" altLang="zh-CN" sz="2400" i="1" dirty="0">
                <a:solidFill>
                  <a:schemeClr val="accent3">
                    <a:lumMod val="10000"/>
                  </a:schemeClr>
                </a:solidFill>
                <a:latin typeface="+mj-lt"/>
              </a:rPr>
              <a:t>f</a:t>
            </a:r>
            <a:r>
              <a:rPr lang="zh-CN" altLang="en-US" sz="2400" dirty="0">
                <a:solidFill>
                  <a:schemeClr val="accent3">
                    <a:lumMod val="10000"/>
                  </a:schemeClr>
                </a:solidFill>
              </a:rPr>
              <a:t>定义域中一个点。单位向量</a:t>
            </a:r>
            <a:r>
              <a:rPr lang="en-US" altLang="zh-CN" sz="2400" i="1" dirty="0">
                <a:solidFill>
                  <a:schemeClr val="accent3">
                    <a:lumMod val="10000"/>
                  </a:schemeClr>
                </a:solidFill>
                <a:latin typeface="+mj-lt"/>
              </a:rPr>
              <a:t>u=cos</a:t>
            </a:r>
            <a:r>
              <a:rPr lang="el-GR" altLang="zh-CN" sz="2400" i="1" dirty="0">
                <a:solidFill>
                  <a:schemeClr val="accent3">
                    <a:lumMod val="10000"/>
                  </a:schemeClr>
                </a:solidFill>
                <a:latin typeface="+mj-lt"/>
              </a:rPr>
              <a:t>θ</a:t>
            </a:r>
            <a:r>
              <a:rPr lang="en-US" altLang="zh-CN" sz="2400" i="1" dirty="0">
                <a:solidFill>
                  <a:schemeClr val="accent3">
                    <a:lumMod val="10000"/>
                  </a:schemeClr>
                </a:solidFill>
                <a:latin typeface="+mj-lt"/>
              </a:rPr>
              <a:t>+sin</a:t>
            </a:r>
            <a:r>
              <a:rPr lang="el-GR" altLang="zh-CN" sz="2400" i="1" dirty="0">
                <a:solidFill>
                  <a:schemeClr val="accent3">
                    <a:lumMod val="10000"/>
                  </a:schemeClr>
                </a:solidFill>
                <a:latin typeface="+mj-lt"/>
              </a:rPr>
              <a:t> θ </a:t>
            </a:r>
            <a:r>
              <a:rPr lang="zh-CN" altLang="en-US" sz="2400" dirty="0">
                <a:solidFill>
                  <a:schemeClr val="accent3">
                    <a:lumMod val="10000"/>
                  </a:schemeClr>
                </a:solidFill>
              </a:rPr>
              <a:t>，其中</a:t>
            </a:r>
            <a:r>
              <a:rPr lang="el-GR" altLang="zh-CN" sz="2400" i="1" dirty="0">
                <a:solidFill>
                  <a:schemeClr val="accent3">
                    <a:lumMod val="10000"/>
                  </a:schemeClr>
                </a:solidFill>
                <a:latin typeface="+mj-lt"/>
              </a:rPr>
              <a:t>θ</a:t>
            </a:r>
            <a:r>
              <a:rPr lang="zh-CN" altLang="en-US" sz="2400" dirty="0">
                <a:solidFill>
                  <a:schemeClr val="accent3">
                    <a:lumMod val="10000"/>
                  </a:schemeClr>
                </a:solidFill>
              </a:rPr>
              <a:t>是此向量与</a:t>
            </a:r>
            <a:r>
              <a:rPr lang="en-US" altLang="zh-CN" sz="2400" i="1" dirty="0">
                <a:solidFill>
                  <a:schemeClr val="accent3">
                    <a:lumMod val="10000"/>
                  </a:schemeClr>
                </a:solidFill>
                <a:latin typeface="+mj-lt"/>
              </a:rPr>
              <a:t>x</a:t>
            </a:r>
            <a:r>
              <a:rPr lang="zh-CN" altLang="en-US" sz="2400" dirty="0">
                <a:solidFill>
                  <a:schemeClr val="accent3">
                    <a:lumMod val="10000"/>
                  </a:schemeClr>
                </a:solidFill>
              </a:rPr>
              <a:t>轴正向的夹角，单位向量</a:t>
            </a:r>
            <a:r>
              <a:rPr lang="en-US" altLang="zh-CN" sz="2400" i="1" dirty="0">
                <a:solidFill>
                  <a:schemeClr val="accent3">
                    <a:lumMod val="10000"/>
                  </a:schemeClr>
                </a:solidFill>
                <a:latin typeface="+mj-lt"/>
              </a:rPr>
              <a:t>u</a:t>
            </a:r>
            <a:r>
              <a:rPr lang="zh-CN" altLang="en-US" sz="2400" dirty="0">
                <a:solidFill>
                  <a:schemeClr val="accent3">
                    <a:lumMod val="10000"/>
                  </a:schemeClr>
                </a:solidFill>
              </a:rPr>
              <a:t>可以表示任意的方向。</a:t>
            </a:r>
            <a:endParaRPr lang="zh-CN" altLang="en-US" sz="2400" b="1" dirty="0">
              <a:solidFill>
                <a:schemeClr val="accent3">
                  <a:lumMod val="10000"/>
                </a:schemeClr>
              </a:solidFill>
              <a:latin typeface="Times New Roman" pitchFamily="18" charset="0"/>
            </a:endParaRPr>
          </a:p>
        </p:txBody>
      </p:sp>
      <p:pic>
        <p:nvPicPr>
          <p:cNvPr id="3" name="图片 2">
            <a:extLst>
              <a:ext uri="{FF2B5EF4-FFF2-40B4-BE49-F238E27FC236}">
                <a16:creationId xmlns:a16="http://schemas.microsoft.com/office/drawing/2014/main" id="{D7EC1C82-773B-4FE1-B1BA-44433CFFB00D}"/>
              </a:ext>
            </a:extLst>
          </p:cNvPr>
          <p:cNvPicPr>
            <a:picLocks noChangeAspect="1"/>
          </p:cNvPicPr>
          <p:nvPr/>
        </p:nvPicPr>
        <p:blipFill>
          <a:blip r:embed="rId4"/>
          <a:stretch>
            <a:fillRect/>
          </a:stretch>
        </p:blipFill>
        <p:spPr>
          <a:xfrm>
            <a:off x="5475338" y="3124200"/>
            <a:ext cx="3668662" cy="3501732"/>
          </a:xfrm>
          <a:prstGeom prst="rect">
            <a:avLst/>
          </a:prstGeom>
        </p:spPr>
      </p:pic>
      <p:sp>
        <p:nvSpPr>
          <p:cNvPr id="4" name="Rectangle 7">
            <a:extLst>
              <a:ext uri="{FF2B5EF4-FFF2-40B4-BE49-F238E27FC236}">
                <a16:creationId xmlns:a16="http://schemas.microsoft.com/office/drawing/2014/main" id="{5125EE26-32CF-46B3-89D0-47BC2CC46831}"/>
              </a:ext>
            </a:extLst>
          </p:cNvPr>
          <p:cNvSpPr>
            <a:spLocks noChangeArrowheads="1"/>
          </p:cNvSpPr>
          <p:nvPr/>
        </p:nvSpPr>
        <p:spPr bwMode="auto">
          <a:xfrm>
            <a:off x="334962" y="3237518"/>
            <a:ext cx="5027664" cy="2353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如果下面的极限值存在，</a:t>
            </a:r>
            <a:endParaRPr lang="en-US" altLang="zh-CN" sz="2400" dirty="0">
              <a:solidFill>
                <a:schemeClr val="accent3">
                  <a:lumMod val="10000"/>
                </a:schemeClr>
              </a:solidFill>
            </a:endParaRPr>
          </a:p>
          <a:p>
            <a:pPr eaLnBrk="0" hangingPunct="0">
              <a:lnSpc>
                <a:spcPct val="125000"/>
              </a:lnSpc>
              <a:tabLst>
                <a:tab pos="304800" algn="l"/>
              </a:tabLst>
              <a:defRPr/>
            </a:pPr>
            <a:endParaRPr lang="en-US" altLang="zh-CN" sz="2400" dirty="0">
              <a:solidFill>
                <a:schemeClr val="accent3">
                  <a:lumMod val="10000"/>
                </a:schemeClr>
              </a:solidFill>
            </a:endParaRPr>
          </a:p>
          <a:p>
            <a:pPr eaLnBrk="0" hangingPunct="0">
              <a:lnSpc>
                <a:spcPct val="125000"/>
              </a:lnSpc>
              <a:tabLst>
                <a:tab pos="304800" algn="l"/>
              </a:tabLst>
              <a:defRPr/>
            </a:pPr>
            <a:endParaRPr lang="en-US" altLang="zh-CN" sz="2400" dirty="0">
              <a:solidFill>
                <a:schemeClr val="accent3">
                  <a:lumMod val="10000"/>
                </a:schemeClr>
              </a:solidFill>
            </a:endParaRPr>
          </a:p>
          <a:p>
            <a:pPr eaLnBrk="0" hangingPunct="0">
              <a:lnSpc>
                <a:spcPct val="125000"/>
              </a:lnSpc>
              <a:tabLst>
                <a:tab pos="304800" algn="l"/>
              </a:tabLst>
              <a:defRPr/>
            </a:pPr>
            <a:r>
              <a:rPr lang="zh-CN" altLang="en-US" sz="2400" dirty="0">
                <a:solidFill>
                  <a:schemeClr val="accent3">
                    <a:lumMod val="10000"/>
                  </a:schemeClr>
                </a:solidFill>
              </a:rPr>
              <a:t>则称这个极限为</a:t>
            </a:r>
            <a:r>
              <a:rPr lang="en-US" altLang="zh-CN" sz="2400" i="1" dirty="0">
                <a:solidFill>
                  <a:schemeClr val="accent3">
                    <a:lumMod val="10000"/>
                  </a:schemeClr>
                </a:solidFill>
                <a:latin typeface="+mj-lt"/>
              </a:rPr>
              <a:t>f</a:t>
            </a:r>
            <a:r>
              <a:rPr lang="zh-CN" altLang="en-US" sz="2400" i="1" dirty="0">
                <a:solidFill>
                  <a:schemeClr val="accent3">
                    <a:lumMod val="10000"/>
                  </a:schemeClr>
                </a:solidFill>
                <a:latin typeface="+mj-lt"/>
              </a:rPr>
              <a:t>沿着</a:t>
            </a:r>
            <a:r>
              <a:rPr lang="en-US" altLang="zh-CN" sz="2400" i="1" dirty="0">
                <a:solidFill>
                  <a:schemeClr val="accent3">
                    <a:lumMod val="10000"/>
                  </a:schemeClr>
                </a:solidFill>
                <a:latin typeface="+mj-lt"/>
              </a:rPr>
              <a:t>u</a:t>
            </a:r>
            <a:r>
              <a:rPr lang="zh-CN" altLang="en-US" sz="2400" dirty="0">
                <a:solidFill>
                  <a:schemeClr val="accent3">
                    <a:lumMod val="10000"/>
                  </a:schemeClr>
                </a:solidFill>
                <a:latin typeface="+mj-lt"/>
              </a:rPr>
              <a:t>方向的方向导数，记为</a:t>
            </a:r>
            <a:r>
              <a:rPr lang="zh-CN" altLang="en-US" sz="2400" i="1" dirty="0">
                <a:solidFill>
                  <a:schemeClr val="accent3">
                    <a:lumMod val="10000"/>
                  </a:schemeClr>
                </a:solidFill>
                <a:latin typeface="+mj-lt"/>
              </a:rPr>
              <a:t>                  </a:t>
            </a:r>
            <a:r>
              <a:rPr lang="zh-CN" altLang="en-US" sz="2400" dirty="0">
                <a:solidFill>
                  <a:schemeClr val="accent3">
                    <a:lumMod val="10000"/>
                  </a:schemeClr>
                </a:solidFill>
              </a:rPr>
              <a:t>。</a:t>
            </a:r>
            <a:endParaRPr lang="zh-CN" altLang="en-US" sz="2400" b="1" dirty="0">
              <a:solidFill>
                <a:schemeClr val="accent3">
                  <a:lumMod val="10000"/>
                </a:schemeClr>
              </a:solidFill>
              <a:latin typeface="Times New Roman" pitchFamily="18" charset="0"/>
            </a:endParaRPr>
          </a:p>
        </p:txBody>
      </p:sp>
      <p:graphicFrame>
        <p:nvGraphicFramePr>
          <p:cNvPr id="7" name="对象 6">
            <a:extLst>
              <a:ext uri="{FF2B5EF4-FFF2-40B4-BE49-F238E27FC236}">
                <a16:creationId xmlns:a16="http://schemas.microsoft.com/office/drawing/2014/main" id="{11631D2E-D4CA-4BF7-A849-09FF6FD1C061}"/>
              </a:ext>
            </a:extLst>
          </p:cNvPr>
          <p:cNvGraphicFramePr>
            <a:graphicFrameLocks noChangeAspect="1"/>
          </p:cNvGraphicFramePr>
          <p:nvPr/>
        </p:nvGraphicFramePr>
        <p:xfrm>
          <a:off x="330480" y="3886200"/>
          <a:ext cx="4906636" cy="768211"/>
        </p:xfrm>
        <a:graphic>
          <a:graphicData uri="http://schemas.openxmlformats.org/presentationml/2006/ole">
            <mc:AlternateContent xmlns:mc="http://schemas.openxmlformats.org/markup-compatibility/2006">
              <mc:Choice xmlns:v="urn:schemas-microsoft-com:vml" Requires="v">
                <p:oleObj spid="_x0000_s700426" name="Equation" r:id="rId5" imgW="2514600" imgH="393480" progId="Equation.DSMT4">
                  <p:embed/>
                </p:oleObj>
              </mc:Choice>
              <mc:Fallback>
                <p:oleObj name="Equation" r:id="rId5" imgW="2514600" imgH="393480" progId="Equation.DSMT4">
                  <p:embed/>
                  <p:pic>
                    <p:nvPicPr>
                      <p:cNvPr id="7" name="对象 6">
                        <a:extLst>
                          <a:ext uri="{FF2B5EF4-FFF2-40B4-BE49-F238E27FC236}">
                            <a16:creationId xmlns:a16="http://schemas.microsoft.com/office/drawing/2014/main" id="{11631D2E-D4CA-4BF7-A849-09FF6FD1C061}"/>
                          </a:ext>
                        </a:extLst>
                      </p:cNvPr>
                      <p:cNvPicPr/>
                      <p:nvPr/>
                    </p:nvPicPr>
                    <p:blipFill>
                      <a:blip r:embed="rId6"/>
                      <a:stretch>
                        <a:fillRect/>
                      </a:stretch>
                    </p:blipFill>
                    <p:spPr>
                      <a:xfrm>
                        <a:off x="330480" y="3886200"/>
                        <a:ext cx="4906636" cy="76821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0BCE81B-3DEA-4FAD-8066-D6137D825C7B}"/>
              </a:ext>
            </a:extLst>
          </p:cNvPr>
          <p:cNvGraphicFramePr>
            <a:graphicFrameLocks noChangeAspect="1"/>
          </p:cNvGraphicFramePr>
          <p:nvPr/>
        </p:nvGraphicFramePr>
        <p:xfrm>
          <a:off x="1676400" y="5151579"/>
          <a:ext cx="1257300" cy="444500"/>
        </p:xfrm>
        <a:graphic>
          <a:graphicData uri="http://schemas.openxmlformats.org/presentationml/2006/ole">
            <mc:AlternateContent xmlns:mc="http://schemas.openxmlformats.org/markup-compatibility/2006">
              <mc:Choice xmlns:v="urn:schemas-microsoft-com:vml" Requires="v">
                <p:oleObj spid="_x0000_s700427" name="Equation" r:id="rId7" imgW="647640" imgH="228600" progId="Equation.DSMT4">
                  <p:embed/>
                </p:oleObj>
              </mc:Choice>
              <mc:Fallback>
                <p:oleObj name="Equation" r:id="rId7" imgW="647640" imgH="228600" progId="Equation.DSMT4">
                  <p:embed/>
                  <p:pic>
                    <p:nvPicPr>
                      <p:cNvPr id="11" name="对象 10">
                        <a:extLst>
                          <a:ext uri="{FF2B5EF4-FFF2-40B4-BE49-F238E27FC236}">
                            <a16:creationId xmlns:a16="http://schemas.microsoft.com/office/drawing/2014/main" id="{70BCE81B-3DEA-4FAD-8066-D6137D825C7B}"/>
                          </a:ext>
                        </a:extLst>
                      </p:cNvPr>
                      <p:cNvPicPr/>
                      <p:nvPr/>
                    </p:nvPicPr>
                    <p:blipFill>
                      <a:blip r:embed="rId8"/>
                      <a:stretch>
                        <a:fillRect/>
                      </a:stretch>
                    </p:blipFill>
                    <p:spPr>
                      <a:xfrm>
                        <a:off x="1676400" y="5151579"/>
                        <a:ext cx="1257300" cy="444500"/>
                      </a:xfrm>
                      <a:prstGeom prst="rect">
                        <a:avLst/>
                      </a:prstGeom>
                    </p:spPr>
                  </p:pic>
                </p:oleObj>
              </mc:Fallback>
            </mc:AlternateContent>
          </a:graphicData>
        </a:graphic>
      </p:graphicFrame>
    </p:spTree>
    <p:extLst>
      <p:ext uri="{BB962C8B-B14F-4D97-AF65-F5344CB8AC3E}">
        <p14:creationId xmlns:p14="http://schemas.microsoft.com/office/powerpoint/2010/main" val="2339554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14"/>
          <p:cNvSpPr>
            <a:spLocks noChangeArrowheads="1"/>
          </p:cNvSpPr>
          <p:nvPr/>
        </p:nvSpPr>
        <p:spPr bwMode="auto">
          <a:xfrm>
            <a:off x="0" y="920750"/>
            <a:ext cx="4683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r>
              <a:rPr lang="en-US" altLang="zh-CN" sz="2400" b="1">
                <a:solidFill>
                  <a:srgbClr val="000000"/>
                </a:solidFill>
                <a:latin typeface="Times New Roman" pitchFamily="18" charset="0"/>
              </a:rPr>
              <a:t>3.6.1  </a:t>
            </a:r>
            <a:r>
              <a:rPr lang="zh-CN" altLang="en-US" sz="2400" b="1">
                <a:solidFill>
                  <a:srgbClr val="000000"/>
                </a:solidFill>
                <a:latin typeface="Times New Roman" pitchFamily="18" charset="0"/>
              </a:rPr>
              <a:t>梯度法基本原理</a:t>
            </a:r>
          </a:p>
        </p:txBody>
      </p:sp>
      <p:sp>
        <p:nvSpPr>
          <p:cNvPr id="4" name="Rectangle 7">
            <a:extLst>
              <a:ext uri="{FF2B5EF4-FFF2-40B4-BE49-F238E27FC236}">
                <a16:creationId xmlns:a16="http://schemas.microsoft.com/office/drawing/2014/main" id="{5125EE26-32CF-46B3-89D0-47BC2CC46831}"/>
              </a:ext>
            </a:extLst>
          </p:cNvPr>
          <p:cNvSpPr>
            <a:spLocks noChangeArrowheads="1"/>
          </p:cNvSpPr>
          <p:nvPr/>
        </p:nvSpPr>
        <p:spPr bwMode="auto">
          <a:xfrm>
            <a:off x="523614" y="2737610"/>
            <a:ext cx="957314" cy="505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令：</a:t>
            </a:r>
          </a:p>
        </p:txBody>
      </p:sp>
      <p:graphicFrame>
        <p:nvGraphicFramePr>
          <p:cNvPr id="7" name="对象 6">
            <a:extLst>
              <a:ext uri="{FF2B5EF4-FFF2-40B4-BE49-F238E27FC236}">
                <a16:creationId xmlns:a16="http://schemas.microsoft.com/office/drawing/2014/main" id="{11631D2E-D4CA-4BF7-A849-09FF6FD1C061}"/>
              </a:ext>
            </a:extLst>
          </p:cNvPr>
          <p:cNvGraphicFramePr>
            <a:graphicFrameLocks noChangeAspect="1"/>
          </p:cNvGraphicFramePr>
          <p:nvPr/>
        </p:nvGraphicFramePr>
        <p:xfrm>
          <a:off x="1249362" y="2802783"/>
          <a:ext cx="4651375" cy="473075"/>
        </p:xfrm>
        <a:graphic>
          <a:graphicData uri="http://schemas.openxmlformats.org/presentationml/2006/ole">
            <mc:AlternateContent xmlns:mc="http://schemas.openxmlformats.org/markup-compatibility/2006">
              <mc:Choice xmlns:v="urn:schemas-microsoft-com:vml" Requires="v">
                <p:oleObj spid="_x0000_s701458" name="Equation" r:id="rId4" imgW="2374560" imgH="241200" progId="Equation.DSMT4">
                  <p:embed/>
                </p:oleObj>
              </mc:Choice>
              <mc:Fallback>
                <p:oleObj name="Equation" r:id="rId4" imgW="2374560" imgH="241200" progId="Equation.DSMT4">
                  <p:embed/>
                  <p:pic>
                    <p:nvPicPr>
                      <p:cNvPr id="7" name="对象 6">
                        <a:extLst>
                          <a:ext uri="{FF2B5EF4-FFF2-40B4-BE49-F238E27FC236}">
                            <a16:creationId xmlns:a16="http://schemas.microsoft.com/office/drawing/2014/main" id="{11631D2E-D4CA-4BF7-A849-09FF6FD1C061}"/>
                          </a:ext>
                        </a:extLst>
                      </p:cNvPr>
                      <p:cNvPicPr/>
                      <p:nvPr/>
                    </p:nvPicPr>
                    <p:blipFill>
                      <a:blip r:embed="rId5"/>
                      <a:stretch>
                        <a:fillRect/>
                      </a:stretch>
                    </p:blipFill>
                    <p:spPr>
                      <a:xfrm>
                        <a:off x="1249362" y="2802783"/>
                        <a:ext cx="4651375" cy="473075"/>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C29863F-524C-470F-9DE9-0599095FA93F}"/>
              </a:ext>
            </a:extLst>
          </p:cNvPr>
          <p:cNvGraphicFramePr>
            <a:graphicFrameLocks noChangeAspect="1"/>
          </p:cNvGraphicFramePr>
          <p:nvPr/>
        </p:nvGraphicFramePr>
        <p:xfrm>
          <a:off x="885825" y="2133600"/>
          <a:ext cx="4708525" cy="471487"/>
        </p:xfrm>
        <a:graphic>
          <a:graphicData uri="http://schemas.openxmlformats.org/presentationml/2006/ole">
            <mc:AlternateContent xmlns:mc="http://schemas.openxmlformats.org/markup-compatibility/2006">
              <mc:Choice xmlns:v="urn:schemas-microsoft-com:vml" Requires="v">
                <p:oleObj spid="_x0000_s701459" name="Equation" r:id="rId6" imgW="2412720" imgH="241200" progId="Equation.DSMT4">
                  <p:embed/>
                </p:oleObj>
              </mc:Choice>
              <mc:Fallback>
                <p:oleObj name="Equation" r:id="rId6" imgW="2412720" imgH="241200" progId="Equation.DSMT4">
                  <p:embed/>
                  <p:pic>
                    <p:nvPicPr>
                      <p:cNvPr id="2" name="对象 1">
                        <a:extLst>
                          <a:ext uri="{FF2B5EF4-FFF2-40B4-BE49-F238E27FC236}">
                            <a16:creationId xmlns:a16="http://schemas.microsoft.com/office/drawing/2014/main" id="{AC29863F-524C-470F-9DE9-0599095FA93F}"/>
                          </a:ext>
                        </a:extLst>
                      </p:cNvPr>
                      <p:cNvPicPr/>
                      <p:nvPr/>
                    </p:nvPicPr>
                    <p:blipFill>
                      <a:blip r:embed="rId7"/>
                      <a:stretch>
                        <a:fillRect/>
                      </a:stretch>
                    </p:blipFill>
                    <p:spPr>
                      <a:xfrm>
                        <a:off x="885825" y="2133600"/>
                        <a:ext cx="4708525" cy="471487"/>
                      </a:xfrm>
                      <a:prstGeom prst="rect">
                        <a:avLst/>
                      </a:prstGeom>
                    </p:spPr>
                  </p:pic>
                </p:oleObj>
              </mc:Fallback>
            </mc:AlternateContent>
          </a:graphicData>
        </a:graphic>
      </p:graphicFrame>
      <p:sp>
        <p:nvSpPr>
          <p:cNvPr id="6" name="Rectangle 7">
            <a:extLst>
              <a:ext uri="{FF2B5EF4-FFF2-40B4-BE49-F238E27FC236}">
                <a16:creationId xmlns:a16="http://schemas.microsoft.com/office/drawing/2014/main" id="{6F8D9FB6-7A18-4F91-A9F0-14AC6C8D80BF}"/>
              </a:ext>
            </a:extLst>
          </p:cNvPr>
          <p:cNvSpPr>
            <a:spLocks noChangeArrowheads="1"/>
          </p:cNvSpPr>
          <p:nvPr/>
        </p:nvSpPr>
        <p:spPr bwMode="auto">
          <a:xfrm>
            <a:off x="6172200" y="2737610"/>
            <a:ext cx="957314" cy="505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则：</a:t>
            </a:r>
          </a:p>
        </p:txBody>
      </p:sp>
      <p:graphicFrame>
        <p:nvGraphicFramePr>
          <p:cNvPr id="8" name="对象 7">
            <a:extLst>
              <a:ext uri="{FF2B5EF4-FFF2-40B4-BE49-F238E27FC236}">
                <a16:creationId xmlns:a16="http://schemas.microsoft.com/office/drawing/2014/main" id="{A3B4FE34-0934-45FA-83AD-FDAD850105F7}"/>
              </a:ext>
            </a:extLst>
          </p:cNvPr>
          <p:cNvGraphicFramePr>
            <a:graphicFrameLocks noChangeAspect="1"/>
          </p:cNvGraphicFramePr>
          <p:nvPr/>
        </p:nvGraphicFramePr>
        <p:xfrm>
          <a:off x="685800" y="3581401"/>
          <a:ext cx="7744943" cy="455031"/>
        </p:xfrm>
        <a:graphic>
          <a:graphicData uri="http://schemas.openxmlformats.org/presentationml/2006/ole">
            <mc:AlternateContent xmlns:mc="http://schemas.openxmlformats.org/markup-compatibility/2006">
              <mc:Choice xmlns:v="urn:schemas-microsoft-com:vml" Requires="v">
                <p:oleObj spid="_x0000_s701460" name="Equation" r:id="rId8" imgW="4406760" imgH="228600" progId="Equation.DSMT4">
                  <p:embed/>
                </p:oleObj>
              </mc:Choice>
              <mc:Fallback>
                <p:oleObj name="Equation" r:id="rId8" imgW="4406760" imgH="228600" progId="Equation.DSMT4">
                  <p:embed/>
                  <p:pic>
                    <p:nvPicPr>
                      <p:cNvPr id="8" name="对象 7">
                        <a:extLst>
                          <a:ext uri="{FF2B5EF4-FFF2-40B4-BE49-F238E27FC236}">
                            <a16:creationId xmlns:a16="http://schemas.microsoft.com/office/drawing/2014/main" id="{A3B4FE34-0934-45FA-83AD-FDAD850105F7}"/>
                          </a:ext>
                        </a:extLst>
                      </p:cNvPr>
                      <p:cNvPicPr/>
                      <p:nvPr/>
                    </p:nvPicPr>
                    <p:blipFill>
                      <a:blip r:embed="rId9"/>
                      <a:stretch>
                        <a:fillRect/>
                      </a:stretch>
                    </p:blipFill>
                    <p:spPr>
                      <a:xfrm>
                        <a:off x="685800" y="3581401"/>
                        <a:ext cx="7744943" cy="455031"/>
                      </a:xfrm>
                      <a:prstGeom prst="rect">
                        <a:avLst/>
                      </a:prstGeom>
                    </p:spPr>
                  </p:pic>
                </p:oleObj>
              </mc:Fallback>
            </mc:AlternateContent>
          </a:graphicData>
        </a:graphic>
      </p:graphicFrame>
      <p:sp>
        <p:nvSpPr>
          <p:cNvPr id="10" name="Rectangle 7">
            <a:extLst>
              <a:ext uri="{FF2B5EF4-FFF2-40B4-BE49-F238E27FC236}">
                <a16:creationId xmlns:a16="http://schemas.microsoft.com/office/drawing/2014/main" id="{A68DBE87-9596-41E7-A23A-B1573048D09D}"/>
              </a:ext>
            </a:extLst>
          </p:cNvPr>
          <p:cNvSpPr>
            <a:spLocks noChangeArrowheads="1"/>
          </p:cNvSpPr>
          <p:nvPr/>
        </p:nvSpPr>
        <p:spPr bwMode="auto">
          <a:xfrm>
            <a:off x="457200" y="4197733"/>
            <a:ext cx="8205787" cy="966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当</a:t>
            </a:r>
            <a:r>
              <a:rPr lang="en-US" altLang="zh-CN" sz="2400" i="1" dirty="0">
                <a:solidFill>
                  <a:schemeClr val="accent3">
                    <a:lumMod val="10000"/>
                  </a:schemeClr>
                </a:solidFill>
                <a:latin typeface="+mj-lt"/>
              </a:rPr>
              <a:t>I</a:t>
            </a:r>
            <a:r>
              <a:rPr lang="zh-CN" altLang="en-US" sz="2400" dirty="0">
                <a:solidFill>
                  <a:schemeClr val="accent3">
                    <a:lumMod val="10000"/>
                  </a:schemeClr>
                </a:solidFill>
              </a:rPr>
              <a:t>与</a:t>
            </a:r>
            <a:r>
              <a:rPr lang="en-US" altLang="zh-CN" sz="2400" i="1" dirty="0">
                <a:solidFill>
                  <a:schemeClr val="accent3">
                    <a:lumMod val="10000"/>
                  </a:schemeClr>
                </a:solidFill>
                <a:latin typeface="+mj-lt"/>
              </a:rPr>
              <a:t>A</a:t>
            </a:r>
            <a:r>
              <a:rPr lang="zh-CN" altLang="en-US" sz="2400" dirty="0">
                <a:solidFill>
                  <a:schemeClr val="accent3">
                    <a:lumMod val="10000"/>
                  </a:schemeClr>
                </a:solidFill>
              </a:rPr>
              <a:t>的方向平行时，</a:t>
            </a:r>
            <a:r>
              <a:rPr lang="el-GR" altLang="zh-CN" sz="2400" i="1" dirty="0">
                <a:solidFill>
                  <a:schemeClr val="accent3">
                    <a:lumMod val="10000"/>
                  </a:schemeClr>
                </a:solidFill>
                <a:latin typeface="+mj-lt"/>
              </a:rPr>
              <a:t>α</a:t>
            </a:r>
            <a:r>
              <a:rPr lang="en-US" altLang="zh-CN" sz="2400" i="1" dirty="0">
                <a:solidFill>
                  <a:schemeClr val="accent3">
                    <a:lumMod val="10000"/>
                  </a:schemeClr>
                </a:solidFill>
                <a:latin typeface="+mj-lt"/>
              </a:rPr>
              <a:t>=0</a:t>
            </a:r>
            <a:r>
              <a:rPr lang="zh-CN" altLang="en-US" sz="2400" dirty="0">
                <a:solidFill>
                  <a:schemeClr val="accent3">
                    <a:lumMod val="10000"/>
                  </a:schemeClr>
                </a:solidFill>
              </a:rPr>
              <a:t>，此时方向导数取最大值。方向导数的最大值为</a:t>
            </a:r>
            <a:r>
              <a:rPr lang="en-US" altLang="zh-CN" sz="2400" dirty="0">
                <a:solidFill>
                  <a:schemeClr val="accent3">
                    <a:lumMod val="10000"/>
                  </a:schemeClr>
                </a:solidFill>
              </a:rPr>
              <a:t>|</a:t>
            </a:r>
            <a:r>
              <a:rPr lang="en-US" altLang="zh-CN" sz="2400" i="1" dirty="0">
                <a:solidFill>
                  <a:schemeClr val="accent3">
                    <a:lumMod val="10000"/>
                  </a:schemeClr>
                </a:solidFill>
                <a:latin typeface="+mj-lt"/>
              </a:rPr>
              <a:t>A</a:t>
            </a:r>
            <a:r>
              <a:rPr lang="en-US" altLang="zh-CN" sz="2400" dirty="0">
                <a:solidFill>
                  <a:schemeClr val="accent3">
                    <a:lumMod val="10000"/>
                  </a:schemeClr>
                </a:solidFill>
              </a:rPr>
              <a:t>|</a:t>
            </a:r>
            <a:r>
              <a:rPr lang="zh-CN" altLang="en-US" sz="2400" dirty="0">
                <a:solidFill>
                  <a:schemeClr val="accent3">
                    <a:lumMod val="10000"/>
                  </a:schemeClr>
                </a:solidFill>
              </a:rPr>
              <a:t>，其方向为</a:t>
            </a:r>
            <a:r>
              <a:rPr lang="en-US" altLang="zh-CN" sz="2400" i="1" dirty="0">
                <a:solidFill>
                  <a:schemeClr val="accent3">
                    <a:lumMod val="10000"/>
                  </a:schemeClr>
                </a:solidFill>
                <a:latin typeface="+mj-lt"/>
              </a:rPr>
              <a:t>A</a:t>
            </a:r>
            <a:r>
              <a:rPr lang="zh-CN" altLang="en-US" sz="2400" dirty="0">
                <a:solidFill>
                  <a:schemeClr val="accent3">
                    <a:lumMod val="10000"/>
                  </a:schemeClr>
                </a:solidFill>
              </a:rPr>
              <a:t>的方向。</a:t>
            </a:r>
          </a:p>
        </p:txBody>
      </p:sp>
      <p:graphicFrame>
        <p:nvGraphicFramePr>
          <p:cNvPr id="14" name="对象 13">
            <a:extLst>
              <a:ext uri="{FF2B5EF4-FFF2-40B4-BE49-F238E27FC236}">
                <a16:creationId xmlns:a16="http://schemas.microsoft.com/office/drawing/2014/main" id="{17F33FB2-50AB-46AA-8445-64106C0A1921}"/>
              </a:ext>
            </a:extLst>
          </p:cNvPr>
          <p:cNvGraphicFramePr>
            <a:graphicFrameLocks noChangeAspect="1"/>
          </p:cNvGraphicFramePr>
          <p:nvPr>
            <p:extLst>
              <p:ext uri="{D42A27DB-BD31-4B8C-83A1-F6EECF244321}">
                <p14:modId xmlns:p14="http://schemas.microsoft.com/office/powerpoint/2010/main" val="145836550"/>
              </p:ext>
            </p:extLst>
          </p:nvPr>
        </p:nvGraphicFramePr>
        <p:xfrm>
          <a:off x="554224" y="5330528"/>
          <a:ext cx="7239000" cy="473075"/>
        </p:xfrm>
        <a:graphic>
          <a:graphicData uri="http://schemas.openxmlformats.org/presentationml/2006/ole">
            <mc:AlternateContent xmlns:mc="http://schemas.openxmlformats.org/markup-compatibility/2006">
              <mc:Choice xmlns:v="urn:schemas-microsoft-com:vml" Requires="v">
                <p:oleObj spid="_x0000_s701461" name="Equation" r:id="rId10" imgW="3695400" imgH="241200" progId="Equation.DSMT4">
                  <p:embed/>
                </p:oleObj>
              </mc:Choice>
              <mc:Fallback>
                <p:oleObj name="Equation" r:id="rId10" imgW="3695400" imgH="241200" progId="Equation.DSMT4">
                  <p:embed/>
                  <p:pic>
                    <p:nvPicPr>
                      <p:cNvPr id="14" name="对象 13">
                        <a:extLst>
                          <a:ext uri="{FF2B5EF4-FFF2-40B4-BE49-F238E27FC236}">
                            <a16:creationId xmlns:a16="http://schemas.microsoft.com/office/drawing/2014/main" id="{17F33FB2-50AB-46AA-8445-64106C0A1921}"/>
                          </a:ext>
                        </a:extLst>
                      </p:cNvPr>
                      <p:cNvPicPr/>
                      <p:nvPr/>
                    </p:nvPicPr>
                    <p:blipFill>
                      <a:blip r:embed="rId11"/>
                      <a:stretch>
                        <a:fillRect/>
                      </a:stretch>
                    </p:blipFill>
                    <p:spPr>
                      <a:xfrm>
                        <a:off x="554224" y="5330528"/>
                        <a:ext cx="7239000" cy="473075"/>
                      </a:xfrm>
                      <a:prstGeom prst="rect">
                        <a:avLst/>
                      </a:prstGeom>
                    </p:spPr>
                  </p:pic>
                </p:oleObj>
              </mc:Fallback>
            </mc:AlternateContent>
          </a:graphicData>
        </a:graphic>
      </p:graphicFrame>
      <p:sp>
        <p:nvSpPr>
          <p:cNvPr id="16" name="Rectangle 7">
            <a:extLst>
              <a:ext uri="{FF2B5EF4-FFF2-40B4-BE49-F238E27FC236}">
                <a16:creationId xmlns:a16="http://schemas.microsoft.com/office/drawing/2014/main" id="{1939A0F7-B5CD-4247-8167-A3195461918B}"/>
              </a:ext>
            </a:extLst>
          </p:cNvPr>
          <p:cNvSpPr>
            <a:spLocks noChangeArrowheads="1"/>
          </p:cNvSpPr>
          <p:nvPr/>
        </p:nvSpPr>
        <p:spPr bwMode="auto">
          <a:xfrm>
            <a:off x="685800" y="1450033"/>
            <a:ext cx="3657600" cy="505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zh-CN" altLang="en-US" sz="2400" dirty="0">
                <a:solidFill>
                  <a:schemeClr val="accent3">
                    <a:lumMod val="10000"/>
                  </a:schemeClr>
                </a:solidFill>
              </a:rPr>
              <a:t>方向导数也可表示为：</a:t>
            </a:r>
          </a:p>
        </p:txBody>
      </p:sp>
    </p:spTree>
    <p:extLst>
      <p:ext uri="{BB962C8B-B14F-4D97-AF65-F5344CB8AC3E}">
        <p14:creationId xmlns:p14="http://schemas.microsoft.com/office/powerpoint/2010/main" val="1814503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ChangeArrowheads="1"/>
          </p:cNvSpPr>
          <p:nvPr/>
        </p:nvSpPr>
        <p:spPr bwMode="auto">
          <a:xfrm>
            <a:off x="447676" y="2060848"/>
            <a:ext cx="786874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tabLst>
                <a:tab pos="304800" algn="l"/>
              </a:tabLst>
              <a:defRPr/>
            </a:pPr>
            <a:r>
              <a:rPr lang="en-US" altLang="zh-CN" sz="2000" dirty="0">
                <a:solidFill>
                  <a:schemeClr val="accent3">
                    <a:lumMod val="10000"/>
                  </a:schemeClr>
                </a:solidFill>
              </a:rPr>
              <a:t>1. </a:t>
            </a:r>
            <a:r>
              <a:rPr lang="zh-CN" altLang="en-US" sz="2000" dirty="0">
                <a:solidFill>
                  <a:schemeClr val="accent3">
                    <a:lumMod val="10000"/>
                  </a:schemeClr>
                </a:solidFill>
              </a:rPr>
              <a:t>梯度的定义：设函数</a:t>
            </a:r>
            <a:r>
              <a:rPr lang="en-US" altLang="zh-CN" sz="2000" b="1" i="1" dirty="0">
                <a:solidFill>
                  <a:schemeClr val="accent3">
                    <a:lumMod val="10000"/>
                  </a:schemeClr>
                </a:solidFill>
              </a:rPr>
              <a:t>f(Y)</a:t>
            </a:r>
            <a:r>
              <a:rPr lang="zh-CN" altLang="en-US" sz="2000" dirty="0">
                <a:solidFill>
                  <a:schemeClr val="accent3">
                    <a:lumMod val="10000"/>
                  </a:schemeClr>
                </a:solidFill>
              </a:rPr>
              <a:t>是向量</a:t>
            </a:r>
            <a:r>
              <a:rPr lang="en-US" altLang="zh-CN" sz="2000" b="1" i="1" dirty="0">
                <a:solidFill>
                  <a:schemeClr val="accent3">
                    <a:lumMod val="10000"/>
                  </a:schemeClr>
                </a:solidFill>
              </a:rPr>
              <a:t>Y=[y</a:t>
            </a:r>
            <a:r>
              <a:rPr lang="en-US" altLang="zh-CN" sz="2000" b="1" i="1" baseline="-25000" dirty="0">
                <a:solidFill>
                  <a:schemeClr val="accent3">
                    <a:lumMod val="10000"/>
                  </a:schemeClr>
                </a:solidFill>
              </a:rPr>
              <a:t>1</a:t>
            </a:r>
            <a:r>
              <a:rPr lang="en-US" altLang="zh-CN" sz="2000" b="1" i="1" dirty="0">
                <a:solidFill>
                  <a:schemeClr val="accent3">
                    <a:lumMod val="10000"/>
                  </a:schemeClr>
                </a:solidFill>
              </a:rPr>
              <a:t>,..,y</a:t>
            </a:r>
            <a:r>
              <a:rPr lang="en-US" altLang="zh-CN" sz="2000" b="1" i="1" baseline="-25000" dirty="0">
                <a:solidFill>
                  <a:schemeClr val="accent3">
                    <a:lumMod val="10000"/>
                  </a:schemeClr>
                </a:solidFill>
              </a:rPr>
              <a:t>i</a:t>
            </a:r>
            <a:r>
              <a:rPr lang="en-US" altLang="zh-CN" sz="2000" b="1" i="1" dirty="0">
                <a:solidFill>
                  <a:schemeClr val="accent3">
                    <a:lumMod val="10000"/>
                  </a:schemeClr>
                </a:solidFill>
              </a:rPr>
              <a:t>,…,</a:t>
            </a:r>
            <a:r>
              <a:rPr lang="en-US" altLang="zh-CN" sz="2000" b="1" i="1" dirty="0" err="1">
                <a:solidFill>
                  <a:schemeClr val="accent3">
                    <a:lumMod val="10000"/>
                  </a:schemeClr>
                </a:solidFill>
              </a:rPr>
              <a:t>y</a:t>
            </a:r>
            <a:r>
              <a:rPr lang="en-US" altLang="zh-CN" sz="2000" b="1" i="1" baseline="-25000" dirty="0" err="1">
                <a:solidFill>
                  <a:schemeClr val="accent3">
                    <a:lumMod val="10000"/>
                  </a:schemeClr>
                </a:solidFill>
              </a:rPr>
              <a:t>n</a:t>
            </a:r>
            <a:r>
              <a:rPr lang="en-US" altLang="zh-CN" sz="2000" b="1" i="1" dirty="0">
                <a:solidFill>
                  <a:schemeClr val="accent3">
                    <a:lumMod val="10000"/>
                  </a:schemeClr>
                </a:solidFill>
              </a:rPr>
              <a:t>]</a:t>
            </a:r>
            <a:r>
              <a:rPr lang="en-US" altLang="zh-CN" sz="2000" b="1" i="1" baseline="30000" dirty="0">
                <a:solidFill>
                  <a:schemeClr val="accent3">
                    <a:lumMod val="10000"/>
                  </a:schemeClr>
                </a:solidFill>
              </a:rPr>
              <a:t>T</a:t>
            </a:r>
            <a:r>
              <a:rPr lang="zh-CN" altLang="en-US" sz="2000" dirty="0">
                <a:solidFill>
                  <a:schemeClr val="accent3">
                    <a:lumMod val="10000"/>
                  </a:schemeClr>
                </a:solidFill>
              </a:rPr>
              <a:t>的一个标量</a:t>
            </a:r>
            <a:r>
              <a:rPr lang="zh-CN" altLang="zh-CN" sz="2000" dirty="0">
                <a:solidFill>
                  <a:schemeClr val="accent3">
                    <a:lumMod val="10000"/>
                  </a:schemeClr>
                </a:solidFill>
              </a:rPr>
              <a:t>函数</a:t>
            </a:r>
            <a:r>
              <a:rPr lang="zh-CN" altLang="en-US" sz="2000" dirty="0">
                <a:solidFill>
                  <a:schemeClr val="accent3">
                    <a:lumMod val="10000"/>
                  </a:schemeClr>
                </a:solidFill>
              </a:rPr>
              <a:t>，则</a:t>
            </a:r>
            <a:r>
              <a:rPr lang="en-US" altLang="zh-CN" sz="2000" b="1" i="1" dirty="0">
                <a:solidFill>
                  <a:schemeClr val="accent3">
                    <a:lumMod val="10000"/>
                  </a:schemeClr>
                </a:solidFill>
              </a:rPr>
              <a:t>f(Y)</a:t>
            </a:r>
            <a:r>
              <a:rPr lang="zh-CN" altLang="en-US" sz="2000" dirty="0">
                <a:solidFill>
                  <a:schemeClr val="accent3">
                    <a:lumMod val="10000"/>
                  </a:schemeClr>
                </a:solidFill>
              </a:rPr>
              <a:t>的梯度定义为</a:t>
            </a:r>
            <a:endParaRPr lang="zh-CN" altLang="en-US" sz="2000" b="1" dirty="0">
              <a:solidFill>
                <a:schemeClr val="accent3">
                  <a:lumMod val="10000"/>
                </a:schemeClr>
              </a:solidFill>
            </a:endParaRPr>
          </a:p>
        </p:txBody>
      </p:sp>
      <p:graphicFrame>
        <p:nvGraphicFramePr>
          <p:cNvPr id="40964" name="Object 5"/>
          <p:cNvGraphicFramePr>
            <a:graphicFrameLocks noChangeAspect="1"/>
          </p:cNvGraphicFramePr>
          <p:nvPr>
            <p:extLst>
              <p:ext uri="{D42A27DB-BD31-4B8C-83A1-F6EECF244321}">
                <p14:modId xmlns:p14="http://schemas.microsoft.com/office/powerpoint/2010/main" val="160251351"/>
              </p:ext>
            </p:extLst>
          </p:nvPr>
        </p:nvGraphicFramePr>
        <p:xfrm>
          <a:off x="1891258" y="2922622"/>
          <a:ext cx="4981575" cy="1014412"/>
        </p:xfrm>
        <a:graphic>
          <a:graphicData uri="http://schemas.openxmlformats.org/presentationml/2006/ole">
            <mc:AlternateContent xmlns:mc="http://schemas.openxmlformats.org/markup-compatibility/2006">
              <mc:Choice xmlns:v="urn:schemas-microsoft-com:vml" Requires="v">
                <p:oleObj spid="_x0000_s587118" name="Equation" r:id="rId4" imgW="2476500" imgH="508000" progId="Equation.3">
                  <p:embed/>
                </p:oleObj>
              </mc:Choice>
              <mc:Fallback>
                <p:oleObj name="Equation" r:id="rId4" imgW="24765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258" y="2922622"/>
                        <a:ext cx="49815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56681" name="Rectangle 9"/>
              <p:cNvSpPr>
                <a:spLocks noChangeArrowheads="1"/>
              </p:cNvSpPr>
              <p:nvPr/>
            </p:nvSpPr>
            <p:spPr bwMode="auto">
              <a:xfrm>
                <a:off x="436792" y="3868965"/>
                <a:ext cx="8591996" cy="2246834"/>
              </a:xfrm>
              <a:prstGeom prst="rect">
                <a:avLst/>
              </a:prstGeom>
              <a:noFill/>
              <a:ln>
                <a:noFill/>
              </a:ln>
              <a:effectLst/>
              <a:extLst>
                <a:ext uri="{909E8E84-426E-40DD-AFC4-6F175D3DCCD1}">
                  <a14:hiddenFill>
                    <a:solidFill>
                      <a:srgbClr val="FFFFFF"/>
                    </a:solidFill>
                  </a14:hiddenFill>
                </a:ext>
                <a:ext uri="{91240B29-F687-4F45-9708-019B960494DF}">
                  <a14:hiddenLine w="0" algn="ctr">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nchor="ctr">
                <a:spAutoFit/>
              </a:bodyPr>
              <a:lstStyle/>
              <a:p>
                <a:pPr eaLnBrk="0" hangingPunct="0">
                  <a:lnSpc>
                    <a:spcPct val="125000"/>
                  </a:lnSpc>
                </a:pPr>
                <a:r>
                  <a:rPr lang="en-US" altLang="zh-CN" sz="2000" dirty="0">
                    <a:solidFill>
                      <a:srgbClr val="000000"/>
                    </a:solidFill>
                    <a:latin typeface="Times New Roman" pitchFamily="18" charset="0"/>
                  </a:rPr>
                  <a:t>2. </a:t>
                </a:r>
                <a:r>
                  <a:rPr lang="zh-CN" altLang="en-US" sz="2000" dirty="0">
                    <a:solidFill>
                      <a:srgbClr val="000000"/>
                    </a:solidFill>
                    <a:latin typeface="Times New Roman" pitchFamily="18" charset="0"/>
                  </a:rPr>
                  <a:t>梯度定义的解释：</a:t>
                </a:r>
                <a:endParaRPr lang="en-US" altLang="zh-CN" sz="2000" dirty="0">
                  <a:solidFill>
                    <a:srgbClr val="000000"/>
                  </a:solidFill>
                  <a:latin typeface="Times New Roman" pitchFamily="18" charset="0"/>
                </a:endParaRPr>
              </a:p>
              <a:p>
                <a:pPr eaLnBrk="0" hangingPunct="0">
                  <a:lnSpc>
                    <a:spcPct val="125000"/>
                  </a:lnSpc>
                </a:pPr>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）梯度是向量，它的分量</a:t>
                </a:r>
                <a14:m>
                  <m:oMath xmlns:m="http://schemas.openxmlformats.org/officeDocument/2006/math">
                    <m:f>
                      <m:fPr>
                        <m:ctrlPr>
                          <a:rPr lang="en-US" altLang="zh-CN" sz="2000" i="1" smtClean="0">
                            <a:solidFill>
                              <a:srgbClr val="000000"/>
                            </a:solidFill>
                            <a:latin typeface="Cambria Math" panose="02040503050406030204" pitchFamily="18" charset="0"/>
                          </a:rPr>
                        </m:ctrlPr>
                      </m:fPr>
                      <m:num>
                        <m:r>
                          <a:rPr lang="en-US" altLang="zh-CN" sz="2000" i="1" smtClean="0">
                            <a:solidFill>
                              <a:srgbClr val="000000"/>
                            </a:solidFill>
                            <a:latin typeface="Cambria Math"/>
                          </a:rPr>
                          <m:t>𝜕</m:t>
                        </m:r>
                        <m:r>
                          <a:rPr lang="en-US" altLang="zh-CN" sz="2000" b="0" i="1" smtClean="0">
                            <a:solidFill>
                              <a:srgbClr val="000000"/>
                            </a:solidFill>
                            <a:latin typeface="Cambria Math"/>
                          </a:rPr>
                          <m:t>𝑓</m:t>
                        </m:r>
                      </m:num>
                      <m:den>
                        <m:r>
                          <a:rPr lang="en-US" altLang="zh-CN" sz="2000" i="1" smtClean="0">
                            <a:solidFill>
                              <a:srgbClr val="000000"/>
                            </a:solidFill>
                            <a:latin typeface="Cambria Math"/>
                          </a:rPr>
                          <m:t>𝜕</m:t>
                        </m:r>
                        <m:sSub>
                          <m:sSubPr>
                            <m:ctrlPr>
                              <a:rPr lang="en-US" altLang="zh-CN" sz="2000" i="1" smtClean="0">
                                <a:solidFill>
                                  <a:srgbClr val="000000"/>
                                </a:solidFill>
                                <a:latin typeface="Cambria Math" panose="02040503050406030204" pitchFamily="18" charset="0"/>
                              </a:rPr>
                            </m:ctrlPr>
                          </m:sSubPr>
                          <m:e>
                            <m:r>
                              <a:rPr lang="en-US" altLang="zh-CN" sz="2000" b="0" i="1" smtClean="0">
                                <a:solidFill>
                                  <a:srgbClr val="000000"/>
                                </a:solidFill>
                                <a:latin typeface="Cambria Math"/>
                              </a:rPr>
                              <m:t>𝑦</m:t>
                            </m:r>
                          </m:e>
                          <m:sub>
                            <m:r>
                              <a:rPr lang="en-US" altLang="zh-CN" sz="2000" b="0" i="1" smtClean="0">
                                <a:solidFill>
                                  <a:srgbClr val="000000"/>
                                </a:solidFill>
                                <a:latin typeface="Cambria Math"/>
                              </a:rPr>
                              <m:t>𝑖</m:t>
                            </m:r>
                          </m:sub>
                        </m:sSub>
                      </m:den>
                    </m:f>
                  </m:oMath>
                </a14:m>
                <a:r>
                  <a:rPr lang="zh-CN" altLang="en-US" sz="2000" dirty="0">
                    <a:solidFill>
                      <a:srgbClr val="000000"/>
                    </a:solidFill>
                  </a:rPr>
                  <a:t>表示函数</a:t>
                </a:r>
                <a:r>
                  <a:rPr lang="en-US" altLang="zh-CN" sz="2000" b="1" i="1" dirty="0">
                    <a:solidFill>
                      <a:srgbClr val="000000"/>
                    </a:solidFill>
                  </a:rPr>
                  <a:t>f(Y)</a:t>
                </a:r>
                <a:r>
                  <a:rPr lang="zh-CN" altLang="en-US" sz="2000" dirty="0">
                    <a:solidFill>
                      <a:srgbClr val="000000"/>
                    </a:solidFill>
                  </a:rPr>
                  <a:t>在自变量</a:t>
                </a:r>
                <a:r>
                  <a:rPr lang="en-US" altLang="zh-CN" sz="2000" i="1" dirty="0" err="1">
                    <a:solidFill>
                      <a:srgbClr val="000000"/>
                    </a:solidFill>
                  </a:rPr>
                  <a:t>y</a:t>
                </a:r>
                <a:r>
                  <a:rPr lang="en-US" altLang="zh-CN" sz="2000" i="1" baseline="-25000" dirty="0" err="1">
                    <a:solidFill>
                      <a:srgbClr val="000000"/>
                    </a:solidFill>
                  </a:rPr>
                  <a:t>i</a:t>
                </a:r>
                <a:r>
                  <a:rPr lang="zh-CN" altLang="en-US" sz="2000" dirty="0">
                    <a:solidFill>
                      <a:srgbClr val="000000"/>
                    </a:solidFill>
                  </a:rPr>
                  <a:t>方向上的变化速度。</a:t>
                </a:r>
                <a:endParaRPr lang="en-US" altLang="zh-CN" sz="2000" dirty="0">
                  <a:solidFill>
                    <a:srgbClr val="000000"/>
                  </a:solidFill>
                </a:endParaRPr>
              </a:p>
              <a:p>
                <a:pPr eaLnBrk="0" hangingPunct="0">
                  <a:lnSpc>
                    <a:spcPct val="125000"/>
                  </a:lnSpc>
                </a:pPr>
                <a:r>
                  <a:rPr lang="zh-CN" altLang="en-US" sz="2000" dirty="0">
                    <a:solidFill>
                      <a:srgbClr val="000000"/>
                    </a:solidFill>
                    <a:latin typeface="Times New Roman" pitchFamily="18" charset="0"/>
                  </a:rPr>
                  <a:t>（</a:t>
                </a:r>
                <a:r>
                  <a:rPr lang="en-US" altLang="zh-CN" sz="2000" dirty="0">
                    <a:solidFill>
                      <a:srgbClr val="000000"/>
                    </a:solidFill>
                    <a:latin typeface="Times New Roman" pitchFamily="18" charset="0"/>
                  </a:rPr>
                  <a:t>2</a:t>
                </a:r>
                <a:r>
                  <a:rPr lang="zh-CN" altLang="en-US" sz="2000" dirty="0">
                    <a:solidFill>
                      <a:srgbClr val="000000"/>
                    </a:solidFill>
                    <a:latin typeface="Times New Roman" pitchFamily="18" charset="0"/>
                  </a:rPr>
                  <a:t>）梯度的方向，是自变量增加时，</a:t>
                </a:r>
                <a:r>
                  <a:rPr lang="en-US" altLang="zh-CN" sz="2000" b="1" i="1" dirty="0">
                    <a:solidFill>
                      <a:srgbClr val="000000"/>
                    </a:solidFill>
                    <a:latin typeface="Times New Roman" pitchFamily="18" charset="0"/>
                  </a:rPr>
                  <a:t>f(Y)</a:t>
                </a:r>
                <a:r>
                  <a:rPr lang="zh-CN" altLang="en-US" sz="2000" dirty="0">
                    <a:solidFill>
                      <a:srgbClr val="000000"/>
                    </a:solidFill>
                    <a:latin typeface="Times New Roman" pitchFamily="18" charset="0"/>
                  </a:rPr>
                  <a:t>增长最快的方向。</a:t>
                </a:r>
                <a:endParaRPr lang="en-US" altLang="zh-CN" sz="2000" dirty="0">
                  <a:solidFill>
                    <a:srgbClr val="000000"/>
                  </a:solidFill>
                  <a:latin typeface="Times New Roman" pitchFamily="18" charset="0"/>
                </a:endParaRPr>
              </a:p>
              <a:p>
                <a:pPr eaLnBrk="0" hangingPunct="0">
                  <a:lnSpc>
                    <a:spcPct val="125000"/>
                  </a:lnSpc>
                </a:pPr>
                <a:r>
                  <a:rPr lang="zh-CN" altLang="en-US" sz="2000" dirty="0">
                    <a:solidFill>
                      <a:srgbClr val="000000"/>
                    </a:solidFill>
                  </a:rPr>
                  <a:t>（</a:t>
                </a:r>
                <a:r>
                  <a:rPr lang="en-US" altLang="zh-CN" sz="2000" dirty="0">
                    <a:solidFill>
                      <a:srgbClr val="000000"/>
                    </a:solidFill>
                  </a:rPr>
                  <a:t>3</a:t>
                </a:r>
                <a:r>
                  <a:rPr lang="zh-CN" altLang="en-US" sz="2000" dirty="0">
                    <a:solidFill>
                      <a:srgbClr val="000000"/>
                    </a:solidFill>
                  </a:rPr>
                  <a:t>）沿着梯度方向走，会到达极大值</a:t>
                </a:r>
                <a:endParaRPr lang="en-US" altLang="zh-CN" sz="2000" dirty="0">
                  <a:solidFill>
                    <a:srgbClr val="000000"/>
                  </a:solidFill>
                </a:endParaRPr>
              </a:p>
              <a:p>
                <a:pPr eaLnBrk="0" hangingPunct="0">
                  <a:lnSpc>
                    <a:spcPct val="125000"/>
                  </a:lnSpc>
                </a:pPr>
                <a:r>
                  <a:rPr lang="zh-CN" altLang="en-US" sz="2000" dirty="0">
                    <a:solidFill>
                      <a:srgbClr val="000000"/>
                    </a:solidFill>
                    <a:latin typeface="Times New Roman" pitchFamily="18" charset="0"/>
                  </a:rPr>
                  <a:t>（</a:t>
                </a:r>
                <a:r>
                  <a:rPr lang="en-US" altLang="zh-CN" sz="2000" dirty="0">
                    <a:solidFill>
                      <a:srgbClr val="000000"/>
                    </a:solidFill>
                    <a:latin typeface="Times New Roman" pitchFamily="18" charset="0"/>
                  </a:rPr>
                  <a:t>4</a:t>
                </a:r>
                <a:r>
                  <a:rPr lang="zh-CN" altLang="en-US" sz="2000" dirty="0">
                    <a:solidFill>
                      <a:srgbClr val="000000"/>
                    </a:solidFill>
                    <a:latin typeface="Times New Roman" pitchFamily="18" charset="0"/>
                  </a:rPr>
                  <a:t>）</a:t>
                </a:r>
                <a:r>
                  <a:rPr lang="zh-CN" altLang="en-US" sz="2000" dirty="0">
                    <a:solidFill>
                      <a:srgbClr val="FF0000"/>
                    </a:solidFill>
                    <a:latin typeface="Times New Roman" pitchFamily="18" charset="0"/>
                  </a:rPr>
                  <a:t>沿着负梯度方向走，会到达极小值（求函数极小值的方法）</a:t>
                </a:r>
              </a:p>
            </p:txBody>
          </p:sp>
        </mc:Choice>
        <mc:Fallback xmlns="">
          <p:sp>
            <p:nvSpPr>
              <p:cNvPr id="156681" name="Rectangle 9"/>
              <p:cNvSpPr>
                <a:spLocks noRot="1" noChangeAspect="1" noMove="1" noResize="1" noEditPoints="1" noAdjustHandles="1" noChangeArrowheads="1" noChangeShapeType="1" noTextEdit="1"/>
              </p:cNvSpPr>
              <p:nvPr/>
            </p:nvSpPr>
            <p:spPr bwMode="auto">
              <a:xfrm>
                <a:off x="436792" y="3868965"/>
                <a:ext cx="8591996" cy="2246834"/>
              </a:xfrm>
              <a:prstGeom prst="rect">
                <a:avLst/>
              </a:prstGeom>
              <a:blipFill rotWithShape="1">
                <a:blip r:embed="rId6"/>
                <a:stretch>
                  <a:fillRect l="-781" r="-355" b="-271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10"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43</a:t>
            </a:fld>
            <a:endParaRPr lang="en-US" altLang="zh-CN" sz="2800" dirty="0">
              <a:solidFill>
                <a:schemeClr val="tx1"/>
              </a:solidFill>
            </a:endParaRPr>
          </a:p>
        </p:txBody>
      </p:sp>
      <p:sp>
        <p:nvSpPr>
          <p:cNvPr id="11"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3.6 </a:t>
            </a:r>
            <a:r>
              <a:rPr lang="zh-CN" altLang="en-US" kern="0" dirty="0"/>
              <a:t>梯度算法</a:t>
            </a:r>
          </a:p>
        </p:txBody>
      </p:sp>
      <p:sp>
        <p:nvSpPr>
          <p:cNvPr id="12" name="内容占位符 2"/>
          <p:cNvSpPr txBox="1">
            <a:spLocks/>
          </p:cNvSpPr>
          <p:nvPr/>
        </p:nvSpPr>
        <p:spPr>
          <a:xfrm>
            <a:off x="251520" y="1484784"/>
            <a:ext cx="7560840" cy="576064"/>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CN" sz="2400" kern="0" dirty="0"/>
              <a:t>3.6.1 </a:t>
            </a:r>
            <a:r>
              <a:rPr lang="zh-CN" altLang="en-US" sz="2400" kern="0" dirty="0"/>
              <a:t>梯度法基本原理：梯度概念</a:t>
            </a:r>
            <a:endParaRPr lang="en-US" altLang="zh-CN" sz="2400" kern="0" dirty="0"/>
          </a:p>
        </p:txBody>
      </p:sp>
    </p:spTree>
    <p:extLst>
      <p:ext uri="{BB962C8B-B14F-4D97-AF65-F5344CB8AC3E}">
        <p14:creationId xmlns:p14="http://schemas.microsoft.com/office/powerpoint/2010/main" val="37192486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681"/>
                                        </p:tgtEl>
                                        <p:attrNameLst>
                                          <p:attrName>style.visibility</p:attrName>
                                        </p:attrNameLst>
                                      </p:cBhvr>
                                      <p:to>
                                        <p:strVal val="visible"/>
                                      </p:to>
                                    </p:set>
                                    <p:animEffect transition="in" filter="fade">
                                      <p:cBhvr>
                                        <p:cTn id="7" dur="500"/>
                                        <p:tgtEl>
                                          <p:spTgt spid="156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梯度（范例）</a:t>
            </a:r>
          </a:p>
        </p:txBody>
      </p:sp>
      <p:sp>
        <p:nvSpPr>
          <p:cNvPr id="9" name="AutoShape 8" descr="Image for post"/>
          <p:cNvSpPr>
            <a:spLocks noChangeAspect="1" noChangeArrowheads="1"/>
          </p:cNvSpPr>
          <p:nvPr/>
        </p:nvSpPr>
        <p:spPr bwMode="auto">
          <a:xfrm>
            <a:off x="0" y="1353060"/>
            <a:ext cx="2944926" cy="29449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2100">
              <a:solidFill>
                <a:srgbClr val="FF0000"/>
              </a:solidFill>
            </a:endParaRPr>
          </a:p>
        </p:txBody>
      </p:sp>
      <p:sp>
        <p:nvSpPr>
          <p:cNvPr id="12" name="文本框 11"/>
          <p:cNvSpPr txBox="1"/>
          <p:nvPr/>
        </p:nvSpPr>
        <p:spPr>
          <a:xfrm>
            <a:off x="1077562" y="2148213"/>
            <a:ext cx="6532558" cy="369332"/>
          </a:xfrm>
          <a:prstGeom prst="rect">
            <a:avLst/>
          </a:prstGeom>
          <a:noFill/>
        </p:spPr>
        <p:txBody>
          <a:bodyPr wrap="none" rtlCol="0">
            <a:spAutoFit/>
          </a:bodyPr>
          <a:lstStyle/>
          <a:p>
            <a:r>
              <a:rPr lang="zh-CN" altLang="en-US" sz="1800" dirty="0"/>
              <a:t>假设</a:t>
            </a:r>
            <a:r>
              <a:rPr lang="en-US" altLang="zh-CN" sz="1800" dirty="0"/>
              <a:t>x</a:t>
            </a:r>
            <a:r>
              <a:rPr lang="zh-CN" altLang="en-US" sz="1800" dirty="0"/>
              <a:t>有两个维度，梯度就分别需要对不同维度的参数做偏微分</a:t>
            </a:r>
          </a:p>
        </p:txBody>
      </p:sp>
      <p:sp>
        <p:nvSpPr>
          <p:cNvPr id="13" name="AutoShape 12" descr="Image for post"/>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2100"/>
          </a:p>
        </p:txBody>
      </p:sp>
      <p:sp>
        <p:nvSpPr>
          <p:cNvPr id="15" name="矩形 14"/>
          <p:cNvSpPr/>
          <p:nvPr/>
        </p:nvSpPr>
        <p:spPr>
          <a:xfrm>
            <a:off x="1094526" y="3424186"/>
            <a:ext cx="1411910" cy="369332"/>
          </a:xfrm>
          <a:prstGeom prst="rect">
            <a:avLst/>
          </a:prstGeom>
        </p:spPr>
        <p:txBody>
          <a:bodyPr wrap="square">
            <a:spAutoFit/>
          </a:bodyPr>
          <a:lstStyle/>
          <a:p>
            <a:r>
              <a:rPr lang="zh-CN" altLang="en-US" sz="1800" b="1" dirty="0">
                <a:solidFill>
                  <a:srgbClr val="0070C0"/>
                </a:solidFill>
              </a:rPr>
              <a:t>范例</a:t>
            </a:r>
            <a:r>
              <a:rPr lang="en-US" altLang="zh-CN" sz="1800" b="1" dirty="0">
                <a:solidFill>
                  <a:srgbClr val="0070C0"/>
                </a:solidFill>
              </a:rPr>
              <a:t>1</a:t>
            </a:r>
            <a:r>
              <a:rPr lang="zh-CN" altLang="en-US" sz="1800" b="1" dirty="0">
                <a:solidFill>
                  <a:srgbClr val="0070C0"/>
                </a:solidFill>
              </a:rPr>
              <a:t>：</a:t>
            </a:r>
            <a:endParaRPr lang="zh-CN" altLang="en-US" sz="1800" dirty="0">
              <a:solidFill>
                <a:srgbClr val="0070C0"/>
              </a:solidFill>
            </a:endParaRPr>
          </a:p>
        </p:txBody>
      </p:sp>
      <mc:AlternateContent xmlns:mc="http://schemas.openxmlformats.org/markup-compatibility/2006">
        <mc:Choice xmlns:a14="http://schemas.microsoft.com/office/drawing/2010/main" Requires="a14">
          <p:sp>
            <p:nvSpPr>
              <p:cNvPr id="2" name="文本框 1"/>
              <p:cNvSpPr txBox="1"/>
              <p:nvPr/>
            </p:nvSpPr>
            <p:spPr>
              <a:xfrm>
                <a:off x="1303480" y="2639397"/>
                <a:ext cx="2405912" cy="492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rPr>
                        <m:t>𝒚</m:t>
                      </m:r>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sSub>
                                  <m:sSubPr>
                                    <m:ctrlPr>
                                      <a:rPr lang="en-US" altLang="zh-CN" sz="1800" i="1">
                                        <a:latin typeface="Cambria Math" panose="02040503050406030204" pitchFamily="18" charset="0"/>
                                      </a:rPr>
                                    </m:ctrlPr>
                                  </m:sSubPr>
                                  <m:e>
                                    <m:r>
                                      <m:rPr>
                                        <m:brk m:alnAt="7"/>
                                      </m:rPr>
                                      <a:rPr lang="en-US" altLang="zh-CN" sz="1800" i="1">
                                        <a:latin typeface="Cambria Math" panose="02040503050406030204" pitchFamily="18" charset="0"/>
                                      </a:rPr>
                                      <m:t>𝑦</m:t>
                                    </m:r>
                                  </m:e>
                                  <m:sub>
                                    <m:r>
                                      <m:rPr>
                                        <m:brk m:alnAt="7"/>
                                      </m:rPr>
                                      <a:rPr lang="en-US" altLang="zh-CN" sz="1800" i="1">
                                        <a:latin typeface="Cambria Math" panose="02040503050406030204" pitchFamily="18" charset="0"/>
                                      </a:rPr>
                                      <m:t>1</m:t>
                                    </m:r>
                                  </m:sub>
                                </m:sSub>
                              </m:e>
                            </m:mr>
                            <m:m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2</m:t>
                                    </m:r>
                                  </m:sub>
                                </m:sSub>
                              </m:e>
                            </m:mr>
                          </m:m>
                        </m:e>
                      </m:d>
                      <m:r>
                        <a:rPr lang="en-US" altLang="zh-CN" sz="1800" i="1">
                          <a:latin typeface="Cambria Math" panose="02040503050406030204" pitchFamily="18" charset="0"/>
                        </a:rPr>
                        <m:t> , </m:t>
                      </m:r>
                      <m:r>
                        <a:rPr lang="en-US" altLang="zh-CN" sz="1800" b="1" i="1">
                          <a:latin typeface="Cambria Math" panose="02040503050406030204" pitchFamily="18" charset="0"/>
                        </a:rPr>
                        <m:t>𝒂</m:t>
                      </m:r>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1</m:t>
                                </m:r>
                                <m:r>
                                  <a:rPr lang="en-US" altLang="zh-CN" sz="1800" i="1">
                                    <a:latin typeface="Cambria Math" panose="02040503050406030204" pitchFamily="18" charset="0"/>
                                  </a:rPr>
                                  <m:t>0</m:t>
                                </m:r>
                              </m:e>
                            </m:mr>
                            <m:mr>
                              <m:e>
                                <m:r>
                                  <a:rPr lang="en-US" altLang="zh-CN" sz="1800" i="1">
                                    <a:latin typeface="Cambria Math" panose="02040503050406030204" pitchFamily="18" charset="0"/>
                                  </a:rPr>
                                  <m:t>1</m:t>
                                </m:r>
                              </m:e>
                            </m:mr>
                          </m:m>
                        </m:e>
                      </m:d>
                      <m:r>
                        <a:rPr lang="en-US" altLang="zh-CN" sz="1800" i="1">
                          <a:latin typeface="Cambria Math" panose="02040503050406030204" pitchFamily="18" charset="0"/>
                        </a:rPr>
                        <m:t> </m:t>
                      </m:r>
                    </m:oMath>
                  </m:oMathPara>
                </a14:m>
                <a:endParaRPr lang="zh-CN" altLang="en-US" sz="1800" dirty="0"/>
              </a:p>
            </p:txBody>
          </p:sp>
        </mc:Choice>
        <mc:Fallback>
          <p:sp>
            <p:nvSpPr>
              <p:cNvPr id="2" name="文本框 1"/>
              <p:cNvSpPr txBox="1">
                <a:spLocks noRot="1" noChangeAspect="1" noMove="1" noResize="1" noEditPoints="1" noAdjustHandles="1" noChangeArrowheads="1" noChangeShapeType="1" noTextEdit="1"/>
              </p:cNvSpPr>
              <p:nvPr/>
            </p:nvSpPr>
            <p:spPr>
              <a:xfrm>
                <a:off x="1303480" y="2639397"/>
                <a:ext cx="2405912" cy="49295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174278" y="3626139"/>
                <a:ext cx="4163384" cy="45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b="1" i="1">
                              <a:latin typeface="Cambria Math" panose="02040503050406030204" pitchFamily="18" charset="0"/>
                            </a:rPr>
                            <m:t>𝒚</m:t>
                          </m:r>
                        </m:e>
                      </m:d>
                      <m:r>
                        <a:rPr lang="en-US" altLang="zh-CN" sz="1500" i="1">
                          <a:latin typeface="Cambria Math" panose="02040503050406030204" pitchFamily="18" charset="0"/>
                        </a:rPr>
                        <m:t>=</m:t>
                      </m:r>
                      <m:sSup>
                        <m:sSupPr>
                          <m:ctrlPr>
                            <a:rPr lang="en-US" altLang="zh-CN" sz="1500" i="1">
                              <a:latin typeface="Cambria Math" panose="02040503050406030204" pitchFamily="18" charset="0"/>
                            </a:rPr>
                          </m:ctrlPr>
                        </m:sSupPr>
                        <m:e>
                          <m:r>
                            <a:rPr lang="en-US" altLang="zh-CN" sz="1500" b="1" i="1">
                              <a:latin typeface="Cambria Math" panose="02040503050406030204" pitchFamily="18" charset="0"/>
                            </a:rPr>
                            <m:t>𝒂</m:t>
                          </m:r>
                        </m:e>
                        <m:sup>
                          <m:r>
                            <a:rPr lang="en-US" altLang="zh-CN" sz="1500" i="1">
                              <a:latin typeface="Cambria Math" panose="02040503050406030204" pitchFamily="18" charset="0"/>
                            </a:rPr>
                            <m:t>𝑇</m:t>
                          </m:r>
                        </m:sup>
                      </m:sSup>
                      <m:r>
                        <a:rPr lang="en-US" altLang="zh-CN" sz="1500" b="1" i="1">
                          <a:latin typeface="Cambria Math" panose="02040503050406030204" pitchFamily="18" charset="0"/>
                        </a:rPr>
                        <m:t>𝒚</m:t>
                      </m:r>
                      <m:r>
                        <a:rPr lang="en-US" altLang="zh-CN" sz="1500" i="1">
                          <a:latin typeface="Cambria Math" panose="02040503050406030204" pitchFamily="18" charset="0"/>
                        </a:rPr>
                        <m:t>+1=</m:t>
                      </m:r>
                      <m:sSup>
                        <m:sSupPr>
                          <m:ctrlPr>
                            <a:rPr lang="en-US" altLang="zh-CN" sz="1500" i="1">
                              <a:latin typeface="Cambria Math" panose="02040503050406030204" pitchFamily="18" charset="0"/>
                            </a:rPr>
                          </m:ctrlPr>
                        </m:sSupPr>
                        <m:e>
                          <m:d>
                            <m:dPr>
                              <m:begChr m:val="["/>
                              <m:endChr m:val="]"/>
                              <m:ctrlPr>
                                <a:rPr lang="en-US" altLang="zh-CN" sz="1500" i="1">
                                  <a:latin typeface="Cambria Math" panose="02040503050406030204" pitchFamily="18" charset="0"/>
                                </a:rPr>
                              </m:ctrlPr>
                            </m:dPr>
                            <m:e>
                              <m:m>
                                <m:mPr>
                                  <m:mcs>
                                    <m:mc>
                                      <m:mcPr>
                                        <m:count m:val="1"/>
                                        <m:mcJc m:val="center"/>
                                      </m:mcPr>
                                    </m:mc>
                                  </m:mcs>
                                  <m:ctrlPr>
                                    <a:rPr lang="en-US" altLang="zh-CN" sz="1500" i="1">
                                      <a:latin typeface="Cambria Math" panose="02040503050406030204" pitchFamily="18" charset="0"/>
                                    </a:rPr>
                                  </m:ctrlPr>
                                </m:mPr>
                                <m:mr>
                                  <m:e>
                                    <m:r>
                                      <m:rPr>
                                        <m:brk m:alnAt="7"/>
                                      </m:rPr>
                                      <a:rPr lang="en-US" altLang="zh-CN" sz="1500" i="1">
                                        <a:latin typeface="Cambria Math" panose="02040503050406030204" pitchFamily="18" charset="0"/>
                                      </a:rPr>
                                      <m:t>1</m:t>
                                    </m:r>
                                    <m:r>
                                      <a:rPr lang="en-US" altLang="zh-CN" sz="1500" i="1">
                                        <a:latin typeface="Cambria Math" panose="02040503050406030204" pitchFamily="18" charset="0"/>
                                      </a:rPr>
                                      <m:t>0</m:t>
                                    </m:r>
                                  </m:e>
                                </m:mr>
                                <m:mr>
                                  <m:e>
                                    <m:r>
                                      <a:rPr lang="en-US" altLang="zh-CN" sz="1500" i="1">
                                        <a:latin typeface="Cambria Math" panose="02040503050406030204" pitchFamily="18" charset="0"/>
                                      </a:rPr>
                                      <m:t>1</m:t>
                                    </m:r>
                                  </m:e>
                                </m:mr>
                              </m:m>
                            </m:e>
                          </m:d>
                        </m:e>
                        <m:sup>
                          <m:r>
                            <a:rPr lang="en-US" altLang="zh-CN" sz="1500" i="1">
                              <a:latin typeface="Cambria Math" panose="02040503050406030204" pitchFamily="18" charset="0"/>
                            </a:rPr>
                            <m:t>𝑇</m:t>
                          </m:r>
                        </m:sup>
                      </m:sSup>
                      <m:d>
                        <m:dPr>
                          <m:begChr m:val="["/>
                          <m:endChr m:val="]"/>
                          <m:ctrlPr>
                            <a:rPr lang="en-US" altLang="zh-CN" sz="1500" i="1">
                              <a:latin typeface="Cambria Math" panose="02040503050406030204" pitchFamily="18" charset="0"/>
                            </a:rPr>
                          </m:ctrlPr>
                        </m:dPr>
                        <m:e>
                          <m:m>
                            <m:mPr>
                              <m:mcs>
                                <m:mc>
                                  <m:mcPr>
                                    <m:count m:val="1"/>
                                    <m:mcJc m:val="center"/>
                                  </m:mcPr>
                                </m:mc>
                              </m:mcs>
                              <m:ctrlPr>
                                <a:rPr lang="en-US" altLang="zh-CN" sz="1500" i="1">
                                  <a:latin typeface="Cambria Math" panose="02040503050406030204" pitchFamily="18" charset="0"/>
                                </a:rPr>
                              </m:ctrlPr>
                            </m:mPr>
                            <m:mr>
                              <m:e>
                                <m:sSub>
                                  <m:sSubPr>
                                    <m:ctrlPr>
                                      <a:rPr lang="en-US" altLang="zh-CN" sz="1500" i="1">
                                        <a:latin typeface="Cambria Math" panose="02040503050406030204" pitchFamily="18" charset="0"/>
                                      </a:rPr>
                                    </m:ctrlPr>
                                  </m:sSubPr>
                                  <m:e>
                                    <m:r>
                                      <m:rPr>
                                        <m:brk m:alnAt="7"/>
                                      </m:rPr>
                                      <a:rPr lang="en-US" altLang="zh-CN" sz="1500" i="1">
                                        <a:latin typeface="Cambria Math" panose="02040503050406030204" pitchFamily="18" charset="0"/>
                                      </a:rPr>
                                      <m:t>𝑦</m:t>
                                    </m:r>
                                  </m:e>
                                  <m:sub>
                                    <m:r>
                                      <m:rPr>
                                        <m:brk m:alnAt="7"/>
                                      </m:rPr>
                                      <a:rPr lang="en-US" altLang="zh-CN" sz="1500" i="1">
                                        <a:latin typeface="Cambria Math" panose="02040503050406030204" pitchFamily="18" charset="0"/>
                                      </a:rPr>
                                      <m:t>1</m:t>
                                    </m:r>
                                  </m:sub>
                                </m:sSub>
                              </m:e>
                            </m:mr>
                            <m:mr>
                              <m:e>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𝑦</m:t>
                                    </m:r>
                                  </m:e>
                                  <m:sub>
                                    <m:r>
                                      <a:rPr lang="en-US" altLang="zh-CN" sz="1500" i="1">
                                        <a:latin typeface="Cambria Math" panose="02040503050406030204" pitchFamily="18" charset="0"/>
                                      </a:rPr>
                                      <m:t>2</m:t>
                                    </m:r>
                                  </m:sub>
                                </m:sSub>
                              </m:e>
                            </m:mr>
                          </m:m>
                        </m:e>
                      </m:d>
                      <m:r>
                        <a:rPr lang="en-US" altLang="zh-CN" sz="1500">
                          <a:latin typeface="Cambria Math" panose="02040503050406030204" pitchFamily="18" charset="0"/>
                        </a:rPr>
                        <m:t>+1=10</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1</m:t>
                          </m:r>
                        </m:sub>
                      </m:sSub>
                      <m:r>
                        <a:rPr lang="en-US" altLang="zh-CN" sz="1500">
                          <a:latin typeface="Cambria Math" panose="02040503050406030204" pitchFamily="18" charset="0"/>
                        </a:rPr>
                        <m:t>+</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2</m:t>
                          </m:r>
                        </m:sub>
                      </m:sSub>
                      <m:r>
                        <a:rPr lang="en-US" altLang="zh-CN" sz="1500">
                          <a:latin typeface="Cambria Math" panose="02040503050406030204" pitchFamily="18" charset="0"/>
                        </a:rPr>
                        <m:t>+1</m:t>
                      </m:r>
                    </m:oMath>
                  </m:oMathPara>
                </a14:m>
                <a:endParaRPr lang="en-US" altLang="zh-CN" sz="1500" dirty="0"/>
              </a:p>
            </p:txBody>
          </p:sp>
        </mc:Choice>
        <mc:Fallback>
          <p:sp>
            <p:nvSpPr>
              <p:cNvPr id="4" name="文本框 3"/>
              <p:cNvSpPr txBox="1">
                <a:spLocks noRot="1" noChangeAspect="1" noMove="1" noResize="1" noEditPoints="1" noAdjustHandles="1" noChangeArrowheads="1" noChangeShapeType="1" noTextEdit="1"/>
              </p:cNvSpPr>
              <p:nvPr/>
            </p:nvSpPr>
            <p:spPr>
              <a:xfrm>
                <a:off x="2174278" y="3626139"/>
                <a:ext cx="4163384" cy="4565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174277" y="4297996"/>
                <a:ext cx="3951338" cy="991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i="1">
                          <a:latin typeface="Cambria Math" panose="02040503050406030204" pitchFamily="18" charset="0"/>
                          <a:ea typeface="Cambria Math" panose="02040503050406030204" pitchFamily="18" charset="0"/>
                        </a:rPr>
                        <m:t>𝛻</m:t>
                      </m:r>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b="1" i="1">
                              <a:latin typeface="Cambria Math" panose="02040503050406030204" pitchFamily="18" charset="0"/>
                            </a:rPr>
                            <m:t>𝒚</m:t>
                          </m:r>
                        </m:e>
                      </m:d>
                      <m:r>
                        <a:rPr lang="en-US" altLang="zh-CN" sz="1500" i="1">
                          <a:latin typeface="Cambria Math" panose="02040503050406030204" pitchFamily="18" charset="0"/>
                        </a:rPr>
                        <m:t>=</m:t>
                      </m:r>
                      <m:d>
                        <m:dPr>
                          <m:begChr m:val="["/>
                          <m:endChr m:val="]"/>
                          <m:ctrlPr>
                            <a:rPr lang="en-US" altLang="zh-CN" sz="1500" i="1">
                              <a:latin typeface="Cambria Math" panose="02040503050406030204" pitchFamily="18" charset="0"/>
                            </a:rPr>
                          </m:ctrlPr>
                        </m:dPr>
                        <m:e>
                          <m:m>
                            <m:mPr>
                              <m:mcs>
                                <m:mc>
                                  <m:mcPr>
                                    <m:count m:val="1"/>
                                    <m:mcJc m:val="center"/>
                                  </m:mcPr>
                                </m:mc>
                              </m:mcs>
                              <m:ctrlPr>
                                <a:rPr lang="en-US" altLang="zh-CN" sz="1500" i="1">
                                  <a:latin typeface="Cambria Math" panose="02040503050406030204" pitchFamily="18" charset="0"/>
                                </a:rPr>
                              </m:ctrlPr>
                            </m:mPr>
                            <m:mr>
                              <m:e>
                                <m:f>
                                  <m:fPr>
                                    <m:ctrlPr>
                                      <a:rPr lang="en-US" altLang="zh-CN" sz="1500" i="1">
                                        <a:latin typeface="Cambria Math" panose="02040503050406030204" pitchFamily="18" charset="0"/>
                                      </a:rPr>
                                    </m:ctrlPr>
                                  </m:fPr>
                                  <m:num>
                                    <m:r>
                                      <a:rPr lang="zh-CN" altLang="en-US"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b="1" i="1">
                                        <a:latin typeface="Cambria Math" panose="02040503050406030204" pitchFamily="18" charset="0"/>
                                      </a:rPr>
                                      <m:t>𝒚</m:t>
                                    </m:r>
                                    <m:r>
                                      <a:rPr lang="en-US" altLang="zh-CN" sz="1500" i="1">
                                        <a:latin typeface="Cambria Math" panose="02040503050406030204" pitchFamily="18" charset="0"/>
                                      </a:rPr>
                                      <m:t>)</m:t>
                                    </m:r>
                                  </m:num>
                                  <m:den>
                                    <m:sSub>
                                      <m:sSubPr>
                                        <m:ctrlPr>
                                          <a:rPr lang="en-US" altLang="zh-CN" sz="1500" i="1">
                                            <a:latin typeface="Cambria Math" panose="02040503050406030204" pitchFamily="18" charset="0"/>
                                          </a:rPr>
                                        </m:ctrlPr>
                                      </m:sSubPr>
                                      <m:e>
                                        <m:r>
                                          <m:rPr>
                                            <m:brk m:alnAt="7"/>
                                          </m:rPr>
                                          <a:rPr lang="en-US" altLang="zh-CN" sz="1500" i="1">
                                            <a:latin typeface="Cambria Math" panose="02040503050406030204" pitchFamily="18" charset="0"/>
                                          </a:rPr>
                                          <m:t>𝑦</m:t>
                                        </m:r>
                                      </m:e>
                                      <m:sub>
                                        <m:r>
                                          <m:rPr>
                                            <m:brk m:alnAt="7"/>
                                          </m:rPr>
                                          <a:rPr lang="en-US" altLang="zh-CN" sz="1500" i="1">
                                            <a:latin typeface="Cambria Math" panose="02040503050406030204" pitchFamily="18" charset="0"/>
                                          </a:rPr>
                                          <m:t>1</m:t>
                                        </m:r>
                                      </m:sub>
                                    </m:sSub>
                                  </m:den>
                                </m:f>
                              </m:e>
                            </m:mr>
                            <m:mr>
                              <m:e>
                                <m:f>
                                  <m:fPr>
                                    <m:ctrlPr>
                                      <a:rPr lang="en-US" altLang="zh-CN" sz="1500" i="1">
                                        <a:latin typeface="Cambria Math" panose="02040503050406030204" pitchFamily="18" charset="0"/>
                                      </a:rPr>
                                    </m:ctrlPr>
                                  </m:fPr>
                                  <m:num>
                                    <m:r>
                                      <a:rPr lang="zh-CN" altLang="en-US"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b="1" i="1">
                                        <a:latin typeface="Cambria Math" panose="02040503050406030204" pitchFamily="18" charset="0"/>
                                      </a:rPr>
                                      <m:t>𝒚</m:t>
                                    </m:r>
                                    <m:r>
                                      <a:rPr lang="en-US" altLang="zh-CN" sz="1500" i="1">
                                        <a:latin typeface="Cambria Math" panose="02040503050406030204" pitchFamily="18" charset="0"/>
                                      </a:rPr>
                                      <m:t>)</m:t>
                                    </m:r>
                                  </m:num>
                                  <m:den>
                                    <m:sSub>
                                      <m:sSubPr>
                                        <m:ctrlPr>
                                          <a:rPr lang="en-US" altLang="zh-CN" sz="1500" i="1">
                                            <a:latin typeface="Cambria Math" panose="02040503050406030204" pitchFamily="18" charset="0"/>
                                          </a:rPr>
                                        </m:ctrlPr>
                                      </m:sSubPr>
                                      <m:e>
                                        <m:r>
                                          <m:rPr>
                                            <m:brk m:alnAt="7"/>
                                          </m:rPr>
                                          <a:rPr lang="en-US" altLang="zh-CN" sz="1500" i="1">
                                            <a:latin typeface="Cambria Math" panose="02040503050406030204" pitchFamily="18" charset="0"/>
                                          </a:rPr>
                                          <m:t>𝑦</m:t>
                                        </m:r>
                                      </m:e>
                                      <m:sub>
                                        <m:r>
                                          <a:rPr lang="en-US" altLang="zh-CN" sz="1500" i="1">
                                            <a:latin typeface="Cambria Math" panose="02040503050406030204" pitchFamily="18" charset="0"/>
                                          </a:rPr>
                                          <m:t>2</m:t>
                                        </m:r>
                                      </m:sub>
                                    </m:sSub>
                                  </m:den>
                                </m:f>
                              </m:e>
                            </m:mr>
                          </m:m>
                        </m:e>
                      </m:d>
                      <m:r>
                        <a:rPr lang="en-US" altLang="zh-CN" sz="1500">
                          <a:latin typeface="Cambria Math" panose="02040503050406030204" pitchFamily="18" charset="0"/>
                        </a:rPr>
                        <m:t>=</m:t>
                      </m:r>
                      <m:d>
                        <m:dPr>
                          <m:begChr m:val="["/>
                          <m:endChr m:val="]"/>
                          <m:ctrlPr>
                            <a:rPr lang="en-US" altLang="zh-CN" sz="1500" i="1">
                              <a:latin typeface="Cambria Math" panose="02040503050406030204" pitchFamily="18" charset="0"/>
                            </a:rPr>
                          </m:ctrlPr>
                        </m:dPr>
                        <m:e>
                          <m:m>
                            <m:mPr>
                              <m:mcs>
                                <m:mc>
                                  <m:mcPr>
                                    <m:count m:val="1"/>
                                    <m:mcJc m:val="center"/>
                                  </m:mcPr>
                                </m:mc>
                              </m:mcs>
                              <m:ctrlPr>
                                <a:rPr lang="en-US" altLang="zh-CN" sz="1500" i="1">
                                  <a:latin typeface="Cambria Math" panose="02040503050406030204" pitchFamily="18" charset="0"/>
                                </a:rPr>
                              </m:ctrlPr>
                            </m:mPr>
                            <m:mr>
                              <m:e>
                                <m:f>
                                  <m:fPr>
                                    <m:ctrlPr>
                                      <a:rPr lang="en-US" altLang="zh-CN" sz="1500" i="1">
                                        <a:latin typeface="Cambria Math" panose="02040503050406030204" pitchFamily="18" charset="0"/>
                                      </a:rPr>
                                    </m:ctrlPr>
                                  </m:fPr>
                                  <m:num>
                                    <m:r>
                                      <a:rPr lang="zh-CN" altLang="en-US"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a:latin typeface="Cambria Math" panose="02040503050406030204" pitchFamily="18" charset="0"/>
                                      </a:rPr>
                                      <m:t>10</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1</m:t>
                                        </m:r>
                                      </m:sub>
                                    </m:sSub>
                                    <m:r>
                                      <a:rPr lang="en-US" altLang="zh-CN" sz="1500">
                                        <a:latin typeface="Cambria Math" panose="02040503050406030204" pitchFamily="18" charset="0"/>
                                      </a:rPr>
                                      <m:t>+</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2</m:t>
                                        </m:r>
                                      </m:sub>
                                    </m:sSub>
                                    <m:r>
                                      <a:rPr lang="en-US" altLang="zh-CN" sz="1500">
                                        <a:latin typeface="Cambria Math" panose="02040503050406030204" pitchFamily="18" charset="0"/>
                                      </a:rPr>
                                      <m:t>+1</m:t>
                                    </m:r>
                                    <m:r>
                                      <a:rPr lang="en-US" altLang="zh-CN" sz="1500" i="1">
                                        <a:latin typeface="Cambria Math" panose="02040503050406030204" pitchFamily="18" charset="0"/>
                                      </a:rPr>
                                      <m:t>)</m:t>
                                    </m:r>
                                  </m:num>
                                  <m:den>
                                    <m:sSub>
                                      <m:sSubPr>
                                        <m:ctrlPr>
                                          <a:rPr lang="en-US" altLang="zh-CN" sz="1500" i="1">
                                            <a:latin typeface="Cambria Math" panose="02040503050406030204" pitchFamily="18" charset="0"/>
                                          </a:rPr>
                                        </m:ctrlPr>
                                      </m:sSubPr>
                                      <m:e>
                                        <m:r>
                                          <m:rPr>
                                            <m:brk m:alnAt="7"/>
                                          </m:rPr>
                                          <a:rPr lang="en-US" altLang="zh-CN" sz="1500" i="1">
                                            <a:latin typeface="Cambria Math" panose="02040503050406030204" pitchFamily="18" charset="0"/>
                                          </a:rPr>
                                          <m:t>𝑦</m:t>
                                        </m:r>
                                      </m:e>
                                      <m:sub>
                                        <m:r>
                                          <m:rPr>
                                            <m:brk m:alnAt="7"/>
                                          </m:rPr>
                                          <a:rPr lang="en-US" altLang="zh-CN" sz="1500" i="1">
                                            <a:latin typeface="Cambria Math" panose="02040503050406030204" pitchFamily="18" charset="0"/>
                                          </a:rPr>
                                          <m:t>1</m:t>
                                        </m:r>
                                      </m:sub>
                                    </m:sSub>
                                  </m:den>
                                </m:f>
                              </m:e>
                            </m:mr>
                            <m:mr>
                              <m:e>
                                <m:f>
                                  <m:fPr>
                                    <m:ctrlPr>
                                      <a:rPr lang="en-US" altLang="zh-CN" sz="1500" i="1">
                                        <a:latin typeface="Cambria Math" panose="02040503050406030204" pitchFamily="18" charset="0"/>
                                      </a:rPr>
                                    </m:ctrlPr>
                                  </m:fPr>
                                  <m:num>
                                    <m:r>
                                      <a:rPr lang="zh-CN" altLang="en-US"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a:latin typeface="Cambria Math" panose="02040503050406030204" pitchFamily="18" charset="0"/>
                                      </a:rPr>
                                      <m:t>10</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1</m:t>
                                        </m:r>
                                      </m:sub>
                                    </m:sSub>
                                    <m:r>
                                      <a:rPr lang="en-US" altLang="zh-CN" sz="1500">
                                        <a:latin typeface="Cambria Math" panose="02040503050406030204" pitchFamily="18" charset="0"/>
                                      </a:rPr>
                                      <m:t>+</m:t>
                                    </m:r>
                                    <m:sSub>
                                      <m:sSubPr>
                                        <m:ctrlPr>
                                          <a:rPr lang="en-US" altLang="zh-CN" sz="1500" i="1">
                                            <a:latin typeface="Cambria Math" panose="02040503050406030204" pitchFamily="18" charset="0"/>
                                          </a:rPr>
                                        </m:ctrlPr>
                                      </m:sSubPr>
                                      <m:e>
                                        <m:r>
                                          <m:rPr>
                                            <m:sty m:val="p"/>
                                          </m:rPr>
                                          <a:rPr lang="en-US" altLang="zh-CN" sz="1500">
                                            <a:latin typeface="Cambria Math" panose="02040503050406030204" pitchFamily="18" charset="0"/>
                                          </a:rPr>
                                          <m:t>y</m:t>
                                        </m:r>
                                      </m:e>
                                      <m:sub>
                                        <m:r>
                                          <a:rPr lang="en-US" altLang="zh-CN" sz="1500">
                                            <a:latin typeface="Cambria Math" panose="02040503050406030204" pitchFamily="18" charset="0"/>
                                          </a:rPr>
                                          <m:t>2</m:t>
                                        </m:r>
                                      </m:sub>
                                    </m:sSub>
                                    <m:r>
                                      <a:rPr lang="en-US" altLang="zh-CN" sz="1500">
                                        <a:latin typeface="Cambria Math" panose="02040503050406030204" pitchFamily="18" charset="0"/>
                                      </a:rPr>
                                      <m:t>+1</m:t>
                                    </m:r>
                                    <m:r>
                                      <a:rPr lang="en-US" altLang="zh-CN" sz="1500" i="1">
                                        <a:latin typeface="Cambria Math" panose="02040503050406030204" pitchFamily="18" charset="0"/>
                                      </a:rPr>
                                      <m:t>)</m:t>
                                    </m:r>
                                  </m:num>
                                  <m:den>
                                    <m:sSub>
                                      <m:sSubPr>
                                        <m:ctrlPr>
                                          <a:rPr lang="en-US" altLang="zh-CN" sz="1500" i="1">
                                            <a:latin typeface="Cambria Math" panose="02040503050406030204" pitchFamily="18" charset="0"/>
                                          </a:rPr>
                                        </m:ctrlPr>
                                      </m:sSubPr>
                                      <m:e>
                                        <m:r>
                                          <m:rPr>
                                            <m:brk m:alnAt="7"/>
                                          </m:rPr>
                                          <a:rPr lang="en-US" altLang="zh-CN" sz="1500" i="1">
                                            <a:latin typeface="Cambria Math" panose="02040503050406030204" pitchFamily="18" charset="0"/>
                                          </a:rPr>
                                          <m:t>𝑦</m:t>
                                        </m:r>
                                      </m:e>
                                      <m:sub>
                                        <m:r>
                                          <a:rPr lang="en-US" altLang="zh-CN" sz="1500" i="1">
                                            <a:latin typeface="Cambria Math" panose="02040503050406030204" pitchFamily="18" charset="0"/>
                                          </a:rPr>
                                          <m:t>2</m:t>
                                        </m:r>
                                      </m:sub>
                                    </m:sSub>
                                  </m:den>
                                </m:f>
                              </m:e>
                            </m:mr>
                          </m:m>
                        </m:e>
                      </m:d>
                      <m:r>
                        <a:rPr lang="en-US" altLang="zh-CN" sz="1500">
                          <a:latin typeface="Cambria Math" panose="02040503050406030204" pitchFamily="18" charset="0"/>
                        </a:rPr>
                        <m:t>=</m:t>
                      </m:r>
                      <m:d>
                        <m:dPr>
                          <m:begChr m:val="["/>
                          <m:endChr m:val="]"/>
                          <m:ctrlPr>
                            <a:rPr lang="en-US" altLang="zh-CN" sz="1500" i="1">
                              <a:latin typeface="Cambria Math" panose="02040503050406030204" pitchFamily="18" charset="0"/>
                            </a:rPr>
                          </m:ctrlPr>
                        </m:dPr>
                        <m:e>
                          <m:m>
                            <m:mPr>
                              <m:mcs>
                                <m:mc>
                                  <m:mcPr>
                                    <m:count m:val="1"/>
                                    <m:mcJc m:val="center"/>
                                  </m:mcPr>
                                </m:mc>
                              </m:mcs>
                              <m:ctrlPr>
                                <a:rPr lang="en-US" altLang="zh-CN" sz="1500" i="1">
                                  <a:latin typeface="Cambria Math" panose="02040503050406030204" pitchFamily="18" charset="0"/>
                                </a:rPr>
                              </m:ctrlPr>
                            </m:mPr>
                            <m:mr>
                              <m:e>
                                <m:r>
                                  <m:rPr>
                                    <m:brk m:alnAt="7"/>
                                  </m:rPr>
                                  <a:rPr lang="en-US" altLang="zh-CN" sz="1500" i="1">
                                    <a:latin typeface="Cambria Math" panose="02040503050406030204" pitchFamily="18" charset="0"/>
                                  </a:rPr>
                                  <m:t>1</m:t>
                                </m:r>
                                <m:r>
                                  <a:rPr lang="en-US" altLang="zh-CN" sz="1500" i="1">
                                    <a:latin typeface="Cambria Math" panose="02040503050406030204" pitchFamily="18" charset="0"/>
                                  </a:rPr>
                                  <m:t>0</m:t>
                                </m:r>
                              </m:e>
                            </m:mr>
                            <m:mr>
                              <m:e>
                                <m:r>
                                  <a:rPr lang="en-US" altLang="zh-CN" sz="1500" i="1">
                                    <a:latin typeface="Cambria Math" panose="02040503050406030204" pitchFamily="18" charset="0"/>
                                  </a:rPr>
                                  <m:t>1</m:t>
                                </m:r>
                              </m:e>
                            </m:mr>
                          </m:m>
                        </m:e>
                      </m:d>
                    </m:oMath>
                  </m:oMathPara>
                </a14:m>
                <a:endParaRPr lang="en-US" altLang="zh-CN" sz="1500" dirty="0"/>
              </a:p>
            </p:txBody>
          </p:sp>
        </mc:Choice>
        <mc:Fallback>
          <p:sp>
            <p:nvSpPr>
              <p:cNvPr id="16" name="文本框 15"/>
              <p:cNvSpPr txBox="1">
                <a:spLocks noRot="1" noChangeAspect="1" noMove="1" noResize="1" noEditPoints="1" noAdjustHandles="1" noChangeArrowheads="1" noChangeShapeType="1" noTextEdit="1"/>
              </p:cNvSpPr>
              <p:nvPr/>
            </p:nvSpPr>
            <p:spPr>
              <a:xfrm>
                <a:off x="2174277" y="4297996"/>
                <a:ext cx="3951338" cy="99149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343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梯度（范例）</a:t>
            </a:r>
          </a:p>
        </p:txBody>
      </p:sp>
      <p:sp>
        <p:nvSpPr>
          <p:cNvPr id="9" name="AutoShape 8" descr="Image for post"/>
          <p:cNvSpPr>
            <a:spLocks noChangeAspect="1" noChangeArrowheads="1"/>
          </p:cNvSpPr>
          <p:nvPr/>
        </p:nvSpPr>
        <p:spPr bwMode="auto">
          <a:xfrm>
            <a:off x="0" y="1353060"/>
            <a:ext cx="2944926" cy="29449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2100">
              <a:solidFill>
                <a:srgbClr val="FF0000"/>
              </a:solidFill>
            </a:endParaRPr>
          </a:p>
        </p:txBody>
      </p:sp>
      <p:sp>
        <p:nvSpPr>
          <p:cNvPr id="13" name="AutoShape 12" descr="Image for post"/>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2100"/>
          </a:p>
        </p:txBody>
      </p:sp>
      <p:sp>
        <p:nvSpPr>
          <p:cNvPr id="15" name="矩形 14"/>
          <p:cNvSpPr/>
          <p:nvPr/>
        </p:nvSpPr>
        <p:spPr>
          <a:xfrm>
            <a:off x="395536" y="1547411"/>
            <a:ext cx="1411910" cy="369332"/>
          </a:xfrm>
          <a:prstGeom prst="rect">
            <a:avLst/>
          </a:prstGeom>
        </p:spPr>
        <p:txBody>
          <a:bodyPr wrap="square">
            <a:spAutoFit/>
          </a:bodyPr>
          <a:lstStyle/>
          <a:p>
            <a:r>
              <a:rPr lang="zh-CN" altLang="en-US" sz="1800" b="1" dirty="0">
                <a:solidFill>
                  <a:srgbClr val="0070C0"/>
                </a:solidFill>
              </a:rPr>
              <a:t>范例</a:t>
            </a:r>
            <a:r>
              <a:rPr lang="en-US" altLang="zh-CN" sz="1800" b="1" dirty="0">
                <a:solidFill>
                  <a:srgbClr val="0070C0"/>
                </a:solidFill>
              </a:rPr>
              <a:t>2</a:t>
            </a:r>
            <a:r>
              <a:rPr lang="zh-CN" altLang="en-US" sz="1800" b="1" dirty="0">
                <a:solidFill>
                  <a:srgbClr val="0070C0"/>
                </a:solidFill>
              </a:rPr>
              <a:t>：</a:t>
            </a:r>
            <a:endParaRPr lang="zh-CN" altLang="en-US" sz="1800" dirty="0">
              <a:solidFill>
                <a:srgbClr val="0070C0"/>
              </a:solidFill>
            </a:endParaRPr>
          </a:p>
        </p:txBody>
      </p:sp>
      <mc:AlternateContent xmlns:mc="http://schemas.openxmlformats.org/markup-compatibility/2006">
        <mc:Choice xmlns:a14="http://schemas.microsoft.com/office/drawing/2010/main" Requires="a14">
          <p:sp>
            <p:nvSpPr>
              <p:cNvPr id="8" name="文本框 7"/>
              <p:cNvSpPr txBox="1"/>
              <p:nvPr/>
            </p:nvSpPr>
            <p:spPr>
              <a:xfrm>
                <a:off x="1573407" y="2204864"/>
                <a:ext cx="3705823"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𝒚</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e>
                            </m:mr>
                            <m:m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e>
                            </m:mr>
                          </m:m>
                        </m:e>
                      </m:d>
                      <m:r>
                        <a:rPr lang="en-US" altLang="zh-CN" sz="2100" i="1">
                          <a:latin typeface="Cambria Math" panose="02040503050406030204" pitchFamily="18" charset="0"/>
                        </a:rPr>
                        <m:t> , </m:t>
                      </m:r>
                      <m:r>
                        <a:rPr lang="en-US" altLang="zh-CN" sz="2100" b="1" i="1">
                          <a:latin typeface="Cambria Math" panose="02040503050406030204" pitchFamily="18" charset="0"/>
                        </a:rPr>
                        <m:t>𝒂</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r>
                                  <m:rPr>
                                    <m:brk m:alnAt="7"/>
                                  </m:rPr>
                                  <a:rPr lang="en-US" altLang="zh-CN" sz="2100" i="1">
                                    <a:latin typeface="Cambria Math" panose="02040503050406030204" pitchFamily="18" charset="0"/>
                                  </a:rPr>
                                  <m:t>1</m:t>
                                </m:r>
                                <m:r>
                                  <a:rPr lang="en-US" altLang="zh-CN" sz="2100" i="1">
                                    <a:latin typeface="Cambria Math" panose="02040503050406030204" pitchFamily="18" charset="0"/>
                                  </a:rPr>
                                  <m:t>0</m:t>
                                </m:r>
                              </m:e>
                            </m:mr>
                            <m:mr>
                              <m:e>
                                <m:r>
                                  <a:rPr lang="en-US" altLang="zh-CN" sz="2100" i="1">
                                    <a:latin typeface="Cambria Math" panose="02040503050406030204" pitchFamily="18" charset="0"/>
                                  </a:rPr>
                                  <m:t>1</m:t>
                                </m:r>
                              </m:e>
                            </m:mr>
                          </m:m>
                        </m:e>
                      </m:d>
                      <m:r>
                        <a:rPr lang="en-US" altLang="zh-CN" sz="2100" i="1">
                          <a:latin typeface="Cambria Math" panose="02040503050406030204" pitchFamily="18" charset="0"/>
                        </a:rPr>
                        <m:t>,</m:t>
                      </m:r>
                      <m:r>
                        <a:rPr lang="en-US" altLang="zh-CN" sz="2100" b="1" i="1">
                          <a:latin typeface="Cambria Math" panose="02040503050406030204" pitchFamily="18" charset="0"/>
                        </a:rPr>
                        <m:t>𝒃</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2"/>
                                    <m:mcJc m:val="center"/>
                                  </m:mcPr>
                                </m:mc>
                              </m:mcs>
                              <m:ctrlPr>
                                <a:rPr lang="en-US" altLang="zh-CN" sz="2100" i="1">
                                  <a:latin typeface="Cambria Math" panose="02040503050406030204" pitchFamily="18" charset="0"/>
                                </a:rPr>
                              </m:ctrlPr>
                            </m:mPr>
                            <m:mr>
                              <m:e>
                                <m:r>
                                  <m:rPr>
                                    <m:brk m:alnAt="7"/>
                                  </m:rPr>
                                  <a:rPr lang="en-US" altLang="zh-CN" sz="2100" i="1">
                                    <a:latin typeface="Cambria Math" panose="02040503050406030204" pitchFamily="18" charset="0"/>
                                  </a:rPr>
                                  <m:t>5</m:t>
                                </m:r>
                              </m:e>
                              <m:e>
                                <m:r>
                                  <a:rPr lang="en-US" altLang="zh-CN" sz="2100" i="1">
                                    <a:latin typeface="Cambria Math" panose="02040503050406030204" pitchFamily="18" charset="0"/>
                                  </a:rPr>
                                  <m:t>4</m:t>
                                </m:r>
                              </m:e>
                            </m:mr>
                            <m:mr>
                              <m:e>
                                <m:r>
                                  <a:rPr lang="en-US" altLang="zh-CN" sz="2100" i="1">
                                    <a:latin typeface="Cambria Math" panose="02040503050406030204" pitchFamily="18" charset="0"/>
                                  </a:rPr>
                                  <m:t>3</m:t>
                                </m:r>
                              </m:e>
                              <m:e>
                                <m:r>
                                  <a:rPr lang="en-US" altLang="zh-CN" sz="2100" i="1">
                                    <a:latin typeface="Cambria Math" panose="02040503050406030204" pitchFamily="18" charset="0"/>
                                  </a:rPr>
                                  <m:t>2</m:t>
                                </m:r>
                              </m:e>
                            </m:mr>
                          </m:m>
                        </m:e>
                      </m:d>
                    </m:oMath>
                  </m:oMathPara>
                </a14:m>
                <a:endParaRPr lang="zh-CN" altLang="en-US" sz="2100" dirty="0"/>
              </a:p>
            </p:txBody>
          </p:sp>
        </mc:Choice>
        <mc:Fallback>
          <p:sp>
            <p:nvSpPr>
              <p:cNvPr id="8" name="文本框 7"/>
              <p:cNvSpPr txBox="1">
                <a:spLocks noRot="1" noChangeAspect="1" noMove="1" noResize="1" noEditPoints="1" noAdjustHandles="1" noChangeArrowheads="1" noChangeShapeType="1" noTextEdit="1"/>
              </p:cNvSpPr>
              <p:nvPr/>
            </p:nvSpPr>
            <p:spPr>
              <a:xfrm>
                <a:off x="1573407" y="2204864"/>
                <a:ext cx="3705823" cy="57515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340642" y="4102428"/>
                <a:ext cx="5751638" cy="4198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=5</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+2</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4+3</m:t>
                          </m:r>
                        </m:e>
                      </m:d>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r>
                        <a:rPr lang="en-US" altLang="zh-CN" sz="2100">
                          <a:latin typeface="Cambria Math" panose="02040503050406030204" pitchFamily="18" charset="0"/>
                        </a:rPr>
                        <m:t>10</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1</m:t>
                          </m:r>
                        </m:sub>
                      </m:sSub>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2</m:t>
                          </m:r>
                        </m:sub>
                      </m:sSub>
                      <m:r>
                        <a:rPr lang="en-US" altLang="zh-CN" sz="2100">
                          <a:latin typeface="Cambria Math" panose="02040503050406030204" pitchFamily="18" charset="0"/>
                        </a:rPr>
                        <m:t>+1</m:t>
                      </m:r>
                      <m:r>
                        <m:rPr>
                          <m:nor/>
                        </m:rPr>
                        <a:rPr lang="en-US" altLang="zh-CN" sz="2100" dirty="0"/>
                        <m:t> </m:t>
                      </m:r>
                    </m:oMath>
                  </m:oMathPara>
                </a14:m>
                <a:endParaRPr lang="zh-CN" altLang="en-US" sz="2100" dirty="0"/>
              </a:p>
            </p:txBody>
          </p:sp>
        </mc:Choice>
        <mc:Fallback>
          <p:sp>
            <p:nvSpPr>
              <p:cNvPr id="4" name="矩形 3"/>
              <p:cNvSpPr>
                <a:spLocks noRot="1" noChangeAspect="1" noMove="1" noResize="1" noEditPoints="1" noAdjustHandles="1" noChangeArrowheads="1" noChangeShapeType="1" noTextEdit="1"/>
              </p:cNvSpPr>
              <p:nvPr/>
            </p:nvSpPr>
            <p:spPr>
              <a:xfrm>
                <a:off x="1340642" y="4102428"/>
                <a:ext cx="5751638" cy="419859"/>
              </a:xfrm>
              <a:prstGeom prst="rect">
                <a:avLst/>
              </a:prstGeom>
              <a:blipFill>
                <a:blip r:embed="rId3"/>
                <a:stretch>
                  <a:fillRect b="-8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573407" y="4699805"/>
                <a:ext cx="4654031" cy="419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=5</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+2</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+7</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r>
                        <a:rPr lang="en-US" altLang="zh-CN" sz="2100">
                          <a:latin typeface="Cambria Math" panose="02040503050406030204" pitchFamily="18" charset="0"/>
                        </a:rPr>
                        <m:t>10</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1</m:t>
                          </m:r>
                        </m:sub>
                      </m:sSub>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2</m:t>
                          </m:r>
                        </m:sub>
                      </m:sSub>
                      <m:r>
                        <a:rPr lang="en-US" altLang="zh-CN" sz="2100">
                          <a:latin typeface="Cambria Math" panose="02040503050406030204" pitchFamily="18" charset="0"/>
                        </a:rPr>
                        <m:t>+1</m:t>
                      </m:r>
                    </m:oMath>
                  </m:oMathPara>
                </a14:m>
                <a:endParaRPr lang="zh-CN" altLang="en-US" sz="2100" dirty="0"/>
              </a:p>
            </p:txBody>
          </p:sp>
        </mc:Choice>
        <mc:Fallback>
          <p:sp>
            <p:nvSpPr>
              <p:cNvPr id="5" name="矩形 4"/>
              <p:cNvSpPr>
                <a:spLocks noRot="1" noChangeAspect="1" noMove="1" noResize="1" noEditPoints="1" noAdjustHandles="1" noChangeArrowheads="1" noChangeShapeType="1" noTextEdit="1"/>
              </p:cNvSpPr>
              <p:nvPr/>
            </p:nvSpPr>
            <p:spPr>
              <a:xfrm>
                <a:off x="1573407" y="4699805"/>
                <a:ext cx="4654031" cy="419859"/>
              </a:xfrm>
              <a:prstGeom prst="rect">
                <a:avLst/>
              </a:prstGeom>
              <a:blipFill>
                <a:blip r:embed="rId4"/>
                <a:stretch>
                  <a:fillRect b="-8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340642" y="2958588"/>
                <a:ext cx="4577269" cy="10539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zh-CN" sz="2100" i="1">
                          <a:latin typeface="Cambria Math" panose="02040503050406030204" pitchFamily="18" charset="0"/>
                        </a:rPr>
                        <m:t>𝑓</m:t>
                      </m:r>
                      <m:r>
                        <a:rPr lang="en-US" altLang="zh-CN" sz="2100" i="1">
                          <a:latin typeface="Cambria Math" panose="02040503050406030204" pitchFamily="18" charset="0"/>
                        </a:rPr>
                        <m:t>(</m:t>
                      </m:r>
                      <m:r>
                        <m:rPr>
                          <m:brk m:alnAt="7"/>
                        </m:rPr>
                        <a:rPr lang="en-US" altLang="zh-CN" sz="2100" b="1" i="1">
                          <a:latin typeface="Cambria Math" panose="02040503050406030204" pitchFamily="18" charset="0"/>
                        </a:rPr>
                        <m:t>𝒚</m:t>
                      </m:r>
                      <m:r>
                        <m:rPr>
                          <m:brk m:alnAt="7"/>
                        </m:rPr>
                        <a:rPr lang="en-US" altLang="zh-CN" sz="2100" i="1">
                          <a:latin typeface="Cambria Math" panose="02040503050406030204" pitchFamily="18" charset="0"/>
                        </a:rPr>
                        <m:t>)</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𝒚</m:t>
                          </m:r>
                        </m:e>
                        <m:sup>
                          <m:r>
                            <a:rPr lang="en-US" altLang="zh-CN" sz="2100" i="1">
                              <a:latin typeface="Cambria Math" panose="02040503050406030204" pitchFamily="18" charset="0"/>
                            </a:rPr>
                            <m:t>𝑇</m:t>
                          </m:r>
                        </m:sup>
                      </m:sSup>
                      <m:r>
                        <a:rPr lang="en-US" altLang="zh-CN" sz="2100" b="1" i="1">
                          <a:latin typeface="Cambria Math" panose="02040503050406030204" pitchFamily="18" charset="0"/>
                        </a:rPr>
                        <m:t>𝒃𝒚</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𝒂</m:t>
                          </m:r>
                        </m:e>
                        <m:sup>
                          <m:r>
                            <a:rPr lang="en-US" altLang="zh-CN" sz="2100" i="1">
                              <a:latin typeface="Cambria Math" panose="02040503050406030204" pitchFamily="18" charset="0"/>
                            </a:rPr>
                            <m:t>𝑇</m:t>
                          </m:r>
                        </m:sup>
                      </m:sSup>
                      <m:r>
                        <a:rPr lang="en-US" altLang="zh-CN" sz="2100" b="1" i="1">
                          <a:latin typeface="Cambria Math" panose="02040503050406030204" pitchFamily="18" charset="0"/>
                        </a:rPr>
                        <m:t>𝒚</m:t>
                      </m:r>
                      <m:r>
                        <a:rPr lang="en-US" altLang="zh-CN" sz="2100" i="1">
                          <a:latin typeface="Cambria Math" panose="02040503050406030204" pitchFamily="18" charset="0"/>
                        </a:rPr>
                        <m:t>+1=</m:t>
                      </m:r>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e>
                                </m:mr>
                                <m:m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e>
                                </m:mr>
                              </m:m>
                            </m:e>
                          </m:d>
                        </m:e>
                        <m:sup>
                          <m:r>
                            <a:rPr lang="en-US" altLang="zh-CN" sz="2100" i="1">
                              <a:latin typeface="Cambria Math" panose="02040503050406030204" pitchFamily="18" charset="0"/>
                            </a:rPr>
                            <m:t>𝑇</m:t>
                          </m:r>
                        </m:sup>
                      </m:sSup>
                      <m:d>
                        <m:dPr>
                          <m:begChr m:val="["/>
                          <m:endChr m:val="]"/>
                          <m:ctrlPr>
                            <a:rPr lang="en-US" altLang="zh-CN" sz="2100" i="1">
                              <a:latin typeface="Cambria Math" panose="02040503050406030204" pitchFamily="18" charset="0"/>
                            </a:rPr>
                          </m:ctrlPr>
                        </m:dPr>
                        <m:e>
                          <m:m>
                            <m:mPr>
                              <m:mcs>
                                <m:mc>
                                  <m:mcPr>
                                    <m:count m:val="2"/>
                                    <m:mcJc m:val="center"/>
                                  </m:mcPr>
                                </m:mc>
                              </m:mcs>
                              <m:ctrlPr>
                                <a:rPr lang="en-US" altLang="zh-CN" sz="2100" i="1">
                                  <a:latin typeface="Cambria Math" panose="02040503050406030204" pitchFamily="18" charset="0"/>
                                </a:rPr>
                              </m:ctrlPr>
                            </m:mPr>
                            <m:mr>
                              <m:e>
                                <m:r>
                                  <m:rPr>
                                    <m:brk m:alnAt="7"/>
                                  </m:rPr>
                                  <a:rPr lang="en-US" altLang="zh-CN" sz="2100" i="1">
                                    <a:latin typeface="Cambria Math" panose="02040503050406030204" pitchFamily="18" charset="0"/>
                                  </a:rPr>
                                  <m:t>5</m:t>
                                </m:r>
                              </m:e>
                              <m:e>
                                <m:r>
                                  <a:rPr lang="en-US" altLang="zh-CN" sz="2100" i="1">
                                    <a:latin typeface="Cambria Math" panose="02040503050406030204" pitchFamily="18" charset="0"/>
                                  </a:rPr>
                                  <m:t>4</m:t>
                                </m:r>
                              </m:e>
                            </m:mr>
                            <m:mr>
                              <m:e>
                                <m:r>
                                  <a:rPr lang="en-US" altLang="zh-CN" sz="2100" i="1">
                                    <a:latin typeface="Cambria Math" panose="02040503050406030204" pitchFamily="18" charset="0"/>
                                  </a:rPr>
                                  <m:t>3</m:t>
                                </m:r>
                              </m:e>
                              <m:e>
                                <m:r>
                                  <a:rPr lang="en-US" altLang="zh-CN" sz="2100" i="1">
                                    <a:latin typeface="Cambria Math" panose="02040503050406030204" pitchFamily="18" charset="0"/>
                                  </a:rPr>
                                  <m:t>2</m:t>
                                </m:r>
                              </m:e>
                            </m:mr>
                          </m:m>
                        </m:e>
                      </m:d>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e>
                            </m:mr>
                            <m:m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e>
                            </m:mr>
                          </m:m>
                        </m:e>
                      </m:d>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r>
                                      <m:rPr>
                                        <m:brk m:alnAt="7"/>
                                      </m:rPr>
                                      <a:rPr lang="en-US" altLang="zh-CN" sz="2100" i="1">
                                        <a:latin typeface="Cambria Math" panose="02040503050406030204" pitchFamily="18" charset="0"/>
                                      </a:rPr>
                                      <m:t>1</m:t>
                                    </m:r>
                                    <m:r>
                                      <a:rPr lang="en-US" altLang="zh-CN" sz="2100" i="1">
                                        <a:latin typeface="Cambria Math" panose="02040503050406030204" pitchFamily="18" charset="0"/>
                                      </a:rPr>
                                      <m:t>0</m:t>
                                    </m:r>
                                  </m:e>
                                </m:mr>
                                <m:mr>
                                  <m:e>
                                    <m:r>
                                      <a:rPr lang="en-US" altLang="zh-CN" sz="2100" i="1">
                                        <a:latin typeface="Cambria Math" panose="02040503050406030204" pitchFamily="18" charset="0"/>
                                      </a:rPr>
                                      <m:t>1</m:t>
                                    </m:r>
                                  </m:e>
                                </m:mr>
                              </m:m>
                            </m:e>
                          </m:d>
                        </m:e>
                        <m:sup>
                          <m:r>
                            <a:rPr lang="en-US" altLang="zh-CN" sz="2100" i="1">
                              <a:latin typeface="Cambria Math" panose="02040503050406030204" pitchFamily="18" charset="0"/>
                            </a:rPr>
                            <m:t>𝑇</m:t>
                          </m:r>
                        </m:sup>
                      </m:sSup>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e>
                            </m:mr>
                            <m:m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e>
                            </m:mr>
                          </m:m>
                        </m:e>
                      </m:d>
                      <m:r>
                        <a:rPr lang="en-US" altLang="zh-CN" sz="2100">
                          <a:latin typeface="Cambria Math" panose="02040503050406030204" pitchFamily="18" charset="0"/>
                        </a:rPr>
                        <m:t>+1</m:t>
                      </m:r>
                      <m:r>
                        <m:rPr>
                          <m:nor/>
                        </m:rPr>
                        <a:rPr lang="en-US" altLang="zh-CN" sz="2100" dirty="0"/>
                        <m:t> </m:t>
                      </m:r>
                    </m:oMath>
                  </m:oMathPara>
                </a14:m>
                <a:endParaRPr lang="zh-CN" altLang="en-US" sz="2100" dirty="0"/>
              </a:p>
            </p:txBody>
          </p:sp>
        </mc:Choice>
        <mc:Fallback>
          <p:sp>
            <p:nvSpPr>
              <p:cNvPr id="6" name="矩形 5"/>
              <p:cNvSpPr>
                <a:spLocks noRot="1" noChangeAspect="1" noMove="1" noResize="1" noEditPoints="1" noAdjustHandles="1" noChangeArrowheads="1" noChangeShapeType="1" noTextEdit="1"/>
              </p:cNvSpPr>
              <p:nvPr/>
            </p:nvSpPr>
            <p:spPr>
              <a:xfrm>
                <a:off x="1340642" y="2958588"/>
                <a:ext cx="4577269" cy="10539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319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8BF6D-D160-473A-8AB6-E9F2B7C532A1}"/>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E39E3933-5561-4236-94E6-5DC249699DEF}"/>
              </a:ext>
            </a:extLst>
          </p:cNvPr>
          <p:cNvSpPr>
            <a:spLocks noGrp="1"/>
          </p:cNvSpPr>
          <p:nvPr>
            <p:ph type="sldNum" sz="quarter" idx="10"/>
          </p:nvPr>
        </p:nvSpPr>
        <p:spPr/>
        <p:txBody>
          <a:bodyPr/>
          <a:lstStyle/>
          <a:p>
            <a:pPr>
              <a:defRPr/>
            </a:pPr>
            <a:fld id="{BA264FC9-3CA0-4E3A-945C-8AD71A4585FC}" type="slidenum">
              <a:rPr lang="zh-CN" altLang="en-US" smtClean="0"/>
              <a:pPr>
                <a:defRPr/>
              </a:pPr>
              <a:t>46</a:t>
            </a:fld>
            <a:endParaRPr lang="en-US" altLang="zh-CN"/>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8EBC373-89F1-4C67-8635-779FA1DA2F6E}"/>
                  </a:ext>
                </a:extLst>
              </p:cNvPr>
              <p:cNvSpPr txBox="1"/>
              <p:nvPr/>
            </p:nvSpPr>
            <p:spPr>
              <a:xfrm>
                <a:off x="685800" y="1484784"/>
                <a:ext cx="2281265" cy="1388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e>
                      </m:d>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f>
                                  <m:fPr>
                                    <m:ctrlPr>
                                      <a:rPr lang="en-US" altLang="zh-CN" sz="2100" i="1">
                                        <a:latin typeface="Cambria Math" panose="02040503050406030204" pitchFamily="18" charset="0"/>
                                      </a:rPr>
                                    </m:ctrlPr>
                                  </m:fPr>
                                  <m:num>
                                    <m:r>
                                      <a:rPr lang="zh-CN" altLang="en-US" sz="2100" i="1">
                                        <a:latin typeface="Cambria Math" panose="02040503050406030204" pitchFamily="18" charset="0"/>
                                      </a:rPr>
                                      <m:t>𝜕</m:t>
                                    </m:r>
                                    <m:r>
                                      <a:rPr lang="en-US" altLang="zh-CN" sz="2100" i="1">
                                        <a:latin typeface="Cambria Math" panose="02040503050406030204" pitchFamily="18" charset="0"/>
                                      </a:rPr>
                                      <m:t>𝑓</m:t>
                                    </m:r>
                                    <m:r>
                                      <a:rPr lang="en-US" altLang="zh-CN" sz="2100" i="1">
                                        <a:latin typeface="Cambria Math" panose="02040503050406030204" pitchFamily="18" charset="0"/>
                                      </a:rPr>
                                      <m:t>(</m:t>
                                    </m:r>
                                    <m:r>
                                      <a:rPr lang="en-US" altLang="zh-CN" sz="2100" b="1" i="1">
                                        <a:latin typeface="Cambria Math" panose="02040503050406030204" pitchFamily="18" charset="0"/>
                                      </a:rPr>
                                      <m:t>𝒚</m:t>
                                    </m:r>
                                    <m:r>
                                      <a:rPr lang="en-US" altLang="zh-CN" sz="2100" i="1">
                                        <a:latin typeface="Cambria Math" panose="02040503050406030204" pitchFamily="18" charset="0"/>
                                      </a:rPr>
                                      <m:t>)</m:t>
                                    </m:r>
                                  </m:num>
                                  <m:den>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den>
                                </m:f>
                              </m:e>
                            </m:mr>
                            <m:mr>
                              <m:e>
                                <m:f>
                                  <m:fPr>
                                    <m:ctrlPr>
                                      <a:rPr lang="en-US" altLang="zh-CN" sz="2100" i="1">
                                        <a:latin typeface="Cambria Math" panose="02040503050406030204" pitchFamily="18" charset="0"/>
                                      </a:rPr>
                                    </m:ctrlPr>
                                  </m:fPr>
                                  <m:num>
                                    <m:r>
                                      <a:rPr lang="zh-CN" altLang="en-US" sz="2100" i="1">
                                        <a:latin typeface="Cambria Math" panose="02040503050406030204" pitchFamily="18" charset="0"/>
                                      </a:rPr>
                                      <m:t>𝜕</m:t>
                                    </m:r>
                                    <m:r>
                                      <a:rPr lang="en-US" altLang="zh-CN" sz="2100" i="1">
                                        <a:latin typeface="Cambria Math" panose="02040503050406030204" pitchFamily="18" charset="0"/>
                                      </a:rPr>
                                      <m:t>𝑓</m:t>
                                    </m:r>
                                    <m:r>
                                      <a:rPr lang="en-US" altLang="zh-CN" sz="2100" i="1">
                                        <a:latin typeface="Cambria Math" panose="02040503050406030204" pitchFamily="18" charset="0"/>
                                      </a:rPr>
                                      <m:t>(</m:t>
                                    </m:r>
                                    <m:r>
                                      <a:rPr lang="en-US" altLang="zh-CN" sz="2100" b="1" i="1">
                                        <a:latin typeface="Cambria Math" panose="02040503050406030204" pitchFamily="18" charset="0"/>
                                      </a:rPr>
                                      <m:t>𝒚</m:t>
                                    </m:r>
                                    <m:r>
                                      <a:rPr lang="en-US" altLang="zh-CN" sz="2100" i="1">
                                        <a:latin typeface="Cambria Math" panose="02040503050406030204" pitchFamily="18" charset="0"/>
                                      </a:rPr>
                                      <m:t>)</m:t>
                                    </m:r>
                                  </m:num>
                                  <m:den>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den>
                                </m:f>
                              </m:e>
                            </m:mr>
                          </m:m>
                        </m:e>
                      </m:d>
                    </m:oMath>
                  </m:oMathPara>
                </a14:m>
                <a:endParaRPr lang="en-US" altLang="zh-CN" sz="2100" dirty="0"/>
              </a:p>
            </p:txBody>
          </p:sp>
        </mc:Choice>
        <mc:Fallback>
          <p:sp>
            <p:nvSpPr>
              <p:cNvPr id="5" name="文本框 4">
                <a:extLst>
                  <a:ext uri="{FF2B5EF4-FFF2-40B4-BE49-F238E27FC236}">
                    <a16:creationId xmlns:a16="http://schemas.microsoft.com/office/drawing/2014/main" id="{E8EBC373-89F1-4C67-8635-779FA1DA2F6E}"/>
                  </a:ext>
                </a:extLst>
              </p:cNvPr>
              <p:cNvSpPr txBox="1">
                <a:spLocks noRot="1" noChangeAspect="1" noMove="1" noResize="1" noEditPoints="1" noAdjustHandles="1" noChangeArrowheads="1" noChangeShapeType="1" noTextEdit="1"/>
              </p:cNvSpPr>
              <p:nvPr/>
            </p:nvSpPr>
            <p:spPr>
              <a:xfrm>
                <a:off x="685800" y="1484784"/>
                <a:ext cx="2281265" cy="138807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DD1B3E40-0A00-49C8-B58A-C79B5DDA4B45}"/>
                  </a:ext>
                </a:extLst>
              </p:cNvPr>
              <p:cNvSpPr/>
              <p:nvPr/>
            </p:nvSpPr>
            <p:spPr>
              <a:xfrm>
                <a:off x="564670" y="3065133"/>
                <a:ext cx="2944926" cy="18796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f>
                                  <m:fPr>
                                    <m:ctrlPr>
                                      <a:rPr lang="en-US" altLang="zh-CN" sz="2100" i="1">
                                        <a:latin typeface="Cambria Math" panose="02040503050406030204" pitchFamily="18" charset="0"/>
                                      </a:rPr>
                                    </m:ctrlPr>
                                  </m:fPr>
                                  <m:num>
                                    <m:r>
                                      <a:rPr lang="zh-CN" altLang="en-US" sz="2100" i="1">
                                        <a:latin typeface="Cambria Math" panose="02040503050406030204" pitchFamily="18" charset="0"/>
                                      </a:rPr>
                                      <m:t>𝜕</m:t>
                                    </m:r>
                                    <m:r>
                                      <a:rPr lang="en-US" altLang="zh-CN" sz="2100" i="1">
                                        <a:latin typeface="Cambria Math" panose="02040503050406030204" pitchFamily="18" charset="0"/>
                                      </a:rPr>
                                      <m:t>𝑓</m:t>
                                    </m:r>
                                    <m:r>
                                      <a:rPr lang="en-US" altLang="zh-CN" sz="2100" i="1">
                                        <a:latin typeface="Cambria Math" panose="02040503050406030204" pitchFamily="18" charset="0"/>
                                      </a:rPr>
                                      <m:t>(5</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+2</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+7</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r>
                                      <a:rPr lang="en-US" altLang="zh-CN" sz="2100">
                                        <a:latin typeface="Cambria Math" panose="02040503050406030204" pitchFamily="18" charset="0"/>
                                      </a:rPr>
                                      <m:t>10</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1</m:t>
                                        </m:r>
                                      </m:sub>
                                    </m:sSub>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2</m:t>
                                        </m:r>
                                      </m:sub>
                                    </m:sSub>
                                    <m:r>
                                      <a:rPr lang="en-US" altLang="zh-CN" sz="2100">
                                        <a:latin typeface="Cambria Math" panose="02040503050406030204" pitchFamily="18" charset="0"/>
                                      </a:rPr>
                                      <m:t>+1</m:t>
                                    </m:r>
                                    <m:r>
                                      <m:rPr>
                                        <m:nor/>
                                      </m:rPr>
                                      <a:rPr lang="zh-CN" altLang="en-US" sz="2100" dirty="0"/>
                                      <m:t> </m:t>
                                    </m:r>
                                    <m:r>
                                      <a:rPr lang="en-US" altLang="zh-CN" sz="2100" i="1">
                                        <a:latin typeface="Cambria Math" panose="02040503050406030204" pitchFamily="18" charset="0"/>
                                      </a:rPr>
                                      <m:t>)</m:t>
                                    </m:r>
                                  </m:num>
                                  <m:den>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m:rPr>
                                            <m:brk m:alnAt="7"/>
                                          </m:rPr>
                                          <a:rPr lang="en-US" altLang="zh-CN" sz="2100" i="1">
                                            <a:latin typeface="Cambria Math" panose="02040503050406030204" pitchFamily="18" charset="0"/>
                                          </a:rPr>
                                          <m:t>1</m:t>
                                        </m:r>
                                      </m:sub>
                                    </m:sSub>
                                  </m:den>
                                </m:f>
                              </m:e>
                            </m:mr>
                            <m:mr>
                              <m:e>
                                <m:f>
                                  <m:fPr>
                                    <m:ctrlPr>
                                      <a:rPr lang="en-US" altLang="zh-CN" sz="2100" i="1">
                                        <a:latin typeface="Cambria Math" panose="02040503050406030204" pitchFamily="18" charset="0"/>
                                      </a:rPr>
                                    </m:ctrlPr>
                                  </m:fPr>
                                  <m:num>
                                    <m:r>
                                      <a:rPr lang="zh-CN" altLang="en-US" sz="2100" i="1">
                                        <a:latin typeface="Cambria Math" panose="02040503050406030204" pitchFamily="18" charset="0"/>
                                      </a:rPr>
                                      <m:t>𝜕</m:t>
                                    </m:r>
                                    <m:r>
                                      <a:rPr lang="en-US" altLang="zh-CN" sz="2100" i="1">
                                        <a:latin typeface="Cambria Math" panose="02040503050406030204" pitchFamily="18" charset="0"/>
                                      </a:rPr>
                                      <m:t>𝑓</m:t>
                                    </m:r>
                                    <m:r>
                                      <a:rPr lang="en-US" altLang="zh-CN" sz="2100" i="1">
                                        <a:latin typeface="Cambria Math" panose="02040503050406030204" pitchFamily="18" charset="0"/>
                                      </a:rPr>
                                      <m:t>(5</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+2</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+7</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r>
                                      <a:rPr lang="en-US" altLang="zh-CN" sz="2100">
                                        <a:latin typeface="Cambria Math" panose="02040503050406030204" pitchFamily="18" charset="0"/>
                                      </a:rPr>
                                      <m:t>10</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1</m:t>
                                        </m:r>
                                      </m:sub>
                                    </m:sSub>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2</m:t>
                                        </m:r>
                                      </m:sub>
                                    </m:sSub>
                                    <m:r>
                                      <a:rPr lang="en-US" altLang="zh-CN" sz="2100">
                                        <a:latin typeface="Cambria Math" panose="02040503050406030204" pitchFamily="18" charset="0"/>
                                      </a:rPr>
                                      <m:t>+1</m:t>
                                    </m:r>
                                    <m:r>
                                      <m:rPr>
                                        <m:nor/>
                                      </m:rPr>
                                      <a:rPr lang="zh-CN" altLang="en-US" sz="2100" dirty="0"/>
                                      <m:t> </m:t>
                                    </m:r>
                                    <m:r>
                                      <a:rPr lang="en-US" altLang="zh-CN" sz="2100" i="1">
                                        <a:latin typeface="Cambria Math" panose="02040503050406030204" pitchFamily="18" charset="0"/>
                                      </a:rPr>
                                      <m:t>)</m:t>
                                    </m:r>
                                  </m:num>
                                  <m:den>
                                    <m:sSub>
                                      <m:sSubPr>
                                        <m:ctrlPr>
                                          <a:rPr lang="en-US" altLang="zh-CN" sz="2100" i="1">
                                            <a:latin typeface="Cambria Math" panose="02040503050406030204" pitchFamily="18" charset="0"/>
                                          </a:rPr>
                                        </m:ctrlPr>
                                      </m:sSubPr>
                                      <m:e>
                                        <m:r>
                                          <m:rPr>
                                            <m:brk m:alnAt="7"/>
                                          </m:rP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den>
                                </m:f>
                              </m:e>
                            </m:mr>
                          </m:m>
                        </m:e>
                      </m:d>
                    </m:oMath>
                  </m:oMathPara>
                </a14:m>
                <a:endParaRPr lang="en-US" altLang="zh-CN" sz="2100" i="1" dirty="0">
                  <a:latin typeface="Cambria Math" panose="02040503050406030204" pitchFamily="18" charset="0"/>
                </a:endParaRPr>
              </a:p>
              <a:p>
                <a:endParaRPr lang="zh-CN" altLang="en-US" sz="2100" dirty="0"/>
              </a:p>
            </p:txBody>
          </p:sp>
        </mc:Choice>
        <mc:Fallback>
          <p:sp>
            <p:nvSpPr>
              <p:cNvPr id="6" name="矩形 5">
                <a:extLst>
                  <a:ext uri="{FF2B5EF4-FFF2-40B4-BE49-F238E27FC236}">
                    <a16:creationId xmlns:a16="http://schemas.microsoft.com/office/drawing/2014/main" id="{DD1B3E40-0A00-49C8-B58A-C79B5DDA4B45}"/>
                  </a:ext>
                </a:extLst>
              </p:cNvPr>
              <p:cNvSpPr>
                <a:spLocks noRot="1" noChangeAspect="1" noMove="1" noResize="1" noEditPoints="1" noAdjustHandles="1" noChangeArrowheads="1" noChangeShapeType="1" noTextEdit="1"/>
              </p:cNvSpPr>
              <p:nvPr/>
            </p:nvSpPr>
            <p:spPr>
              <a:xfrm>
                <a:off x="564670" y="3065133"/>
                <a:ext cx="2944926" cy="1879617"/>
              </a:xfrm>
              <a:prstGeom prst="rect">
                <a:avLst/>
              </a:prstGeom>
              <a:blipFill>
                <a:blip r:embed="rId3"/>
                <a:stretch>
                  <a:fillRect r="-77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87D7AF21-8EFC-4132-866B-2E4C5B2CE4FB}"/>
                  </a:ext>
                </a:extLst>
              </p:cNvPr>
              <p:cNvSpPr/>
              <p:nvPr/>
            </p:nvSpPr>
            <p:spPr>
              <a:xfrm>
                <a:off x="1128904" y="5007194"/>
                <a:ext cx="2637710" cy="6957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a:latin typeface="Cambria Math" panose="02040503050406030204" pitchFamily="18" charset="0"/>
                        </a:rPr>
                        <m:t>=</m:t>
                      </m:r>
                      <m:d>
                        <m:dPr>
                          <m:begChr m:val="["/>
                          <m:endChr m:val="]"/>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r>
                                  <a:rPr lang="en-US" altLang="zh-CN" sz="2100">
                                    <a:latin typeface="Cambria Math" panose="02040503050406030204" pitchFamily="18" charset="0"/>
                                  </a:rPr>
                                  <m:t>10</m:t>
                                </m:r>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y</m:t>
                                    </m:r>
                                  </m:e>
                                  <m:sub>
                                    <m:r>
                                      <a:rPr lang="en-US" altLang="zh-CN" sz="2100">
                                        <a:latin typeface="Cambria Math" panose="02040503050406030204" pitchFamily="18" charset="0"/>
                                      </a:rPr>
                                      <m:t>1</m:t>
                                    </m:r>
                                  </m:sub>
                                </m:sSub>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a:latin typeface="Cambria Math" panose="02040503050406030204" pitchFamily="18" charset="0"/>
                                      </a:rPr>
                                      <m:t>7</m:t>
                                    </m:r>
                                    <m:r>
                                      <m:rPr>
                                        <m:sty m:val="p"/>
                                      </m:rPr>
                                      <a:rPr lang="en-US" altLang="zh-CN" sz="2100">
                                        <a:latin typeface="Cambria Math" panose="02040503050406030204" pitchFamily="18" charset="0"/>
                                      </a:rPr>
                                      <m:t>y</m:t>
                                    </m:r>
                                  </m:e>
                                  <m:sub>
                                    <m:r>
                                      <a:rPr lang="en-US" altLang="zh-CN" sz="2100">
                                        <a:latin typeface="Cambria Math" panose="02040503050406030204" pitchFamily="18" charset="0"/>
                                      </a:rPr>
                                      <m:t>2</m:t>
                                    </m:r>
                                  </m:sub>
                                </m:sSub>
                                <m:r>
                                  <a:rPr lang="en-US" altLang="zh-CN" sz="2100">
                                    <a:latin typeface="Cambria Math" panose="02040503050406030204" pitchFamily="18" charset="0"/>
                                  </a:rPr>
                                  <m:t>+1</m:t>
                                </m:r>
                                <m:r>
                                  <a:rPr lang="en-US" altLang="zh-CN" sz="2100" i="1">
                                    <a:latin typeface="Cambria Math" panose="02040503050406030204" pitchFamily="18" charset="0"/>
                                  </a:rPr>
                                  <m:t>0</m:t>
                                </m:r>
                              </m:e>
                            </m:mr>
                            <m:mr>
                              <m:e>
                                <m:r>
                                  <a:rPr lang="en-US" altLang="zh-CN" sz="2100" i="1">
                                    <a:latin typeface="Cambria Math" panose="02040503050406030204" pitchFamily="18" charset="0"/>
                                  </a:rPr>
                                  <m:t>4</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+7</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+1</m:t>
                                </m:r>
                              </m:e>
                            </m:mr>
                          </m:m>
                        </m:e>
                      </m:d>
                    </m:oMath>
                  </m:oMathPara>
                </a14:m>
                <a:endParaRPr lang="zh-CN" altLang="en-US" sz="2100" dirty="0"/>
              </a:p>
            </p:txBody>
          </p:sp>
        </mc:Choice>
        <mc:Fallback>
          <p:sp>
            <p:nvSpPr>
              <p:cNvPr id="7" name="矩形 6">
                <a:extLst>
                  <a:ext uri="{FF2B5EF4-FFF2-40B4-BE49-F238E27FC236}">
                    <a16:creationId xmlns:a16="http://schemas.microsoft.com/office/drawing/2014/main" id="{87D7AF21-8EFC-4132-866B-2E4C5B2CE4FB}"/>
                  </a:ext>
                </a:extLst>
              </p:cNvPr>
              <p:cNvSpPr>
                <a:spLocks noRot="1" noChangeAspect="1" noMove="1" noResize="1" noEditPoints="1" noAdjustHandles="1" noChangeArrowheads="1" noChangeShapeType="1" noTextEdit="1"/>
              </p:cNvSpPr>
              <p:nvPr/>
            </p:nvSpPr>
            <p:spPr>
              <a:xfrm>
                <a:off x="1128904" y="5007194"/>
                <a:ext cx="2637710" cy="69576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081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ile:Gradient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762000"/>
            <a:ext cx="779938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
          <p:cNvSpPr>
            <a:spLocks noChangeArrowheads="1"/>
          </p:cNvSpPr>
          <p:nvPr/>
        </p:nvSpPr>
        <p:spPr bwMode="auto">
          <a:xfrm>
            <a:off x="827088" y="4800600"/>
            <a:ext cx="73914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latin typeface="Times New Roman" pitchFamily="18" charset="0"/>
              </a:rPr>
              <a:t>梯度示例：</a:t>
            </a:r>
            <a:endParaRPr lang="en-US" altLang="zh-CN" sz="2400" b="1" dirty="0">
              <a:solidFill>
                <a:srgbClr val="000000"/>
              </a:solidFill>
              <a:latin typeface="Times New Roman" pitchFamily="18" charset="0"/>
            </a:endParaRPr>
          </a:p>
          <a:p>
            <a:r>
              <a:rPr lang="zh-CN" altLang="en-US" sz="2400" dirty="0">
                <a:solidFill>
                  <a:srgbClr val="000000"/>
                </a:solidFill>
                <a:latin typeface="Times New Roman" pitchFamily="18" charset="0"/>
              </a:rPr>
              <a:t>上面两个图中，标量场是黑白的，黑色表示大的数值，而其相应的梯度用藍色箭头表示。</a:t>
            </a:r>
            <a:endParaRPr lang="en-US" altLang="zh-CN" sz="2400" dirty="0">
              <a:solidFill>
                <a:srgbClr val="000000"/>
              </a:solidFill>
              <a:latin typeface="Times New Roman" pitchFamily="18" charset="0"/>
            </a:endParaRPr>
          </a:p>
          <a:p>
            <a:r>
              <a:rPr lang="zh-CN" altLang="en-US" sz="2000" i="1" dirty="0">
                <a:solidFill>
                  <a:srgbClr val="0070C0"/>
                </a:solidFill>
                <a:latin typeface="Times New Roman" pitchFamily="18" charset="0"/>
              </a:rPr>
              <a:t>（</a:t>
            </a:r>
            <a:r>
              <a:rPr lang="en-US" altLang="zh-CN" sz="2000" i="1" dirty="0">
                <a:solidFill>
                  <a:srgbClr val="0070C0"/>
                </a:solidFill>
                <a:hlinkClick r:id="rId4">
                  <a:extLst>
                    <a:ext uri="{A12FA001-AC4F-418D-AE19-62706E023703}">
                      <ahyp:hlinkClr xmlns:ahyp="http://schemas.microsoft.com/office/drawing/2018/hyperlinkcolor" val="tx"/>
                    </a:ext>
                  </a:extLst>
                </a:hlinkClick>
              </a:rPr>
              <a:t>http://zh.wikipedia.org/wiki/%E6%A2%AF%E5%BA%A6</a:t>
            </a:r>
            <a:r>
              <a:rPr lang="zh-CN" altLang="en-US" sz="2000" i="1" dirty="0">
                <a:solidFill>
                  <a:srgbClr val="0070C0"/>
                </a:solidFill>
                <a:latin typeface="Times New Roman" pitchFamily="18"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D7F931-A643-4781-BC7C-693084271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357"/>
            <a:ext cx="9144000" cy="4547286"/>
          </a:xfrm>
          <a:prstGeom prst="rect">
            <a:avLst/>
          </a:prstGeom>
        </p:spPr>
      </p:pic>
    </p:spTree>
    <p:extLst>
      <p:ext uri="{BB962C8B-B14F-4D97-AF65-F5344CB8AC3E}">
        <p14:creationId xmlns:p14="http://schemas.microsoft.com/office/powerpoint/2010/main" val="3051182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798333-826A-4E38-9549-6FB89D988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00200"/>
            <a:ext cx="7315200" cy="3808483"/>
          </a:xfrm>
          <a:prstGeom prst="rect">
            <a:avLst/>
          </a:prstGeom>
        </p:spPr>
      </p:pic>
      <p:sp>
        <p:nvSpPr>
          <p:cNvPr id="5" name="Rectangle 8">
            <a:extLst>
              <a:ext uri="{FF2B5EF4-FFF2-40B4-BE49-F238E27FC236}">
                <a16:creationId xmlns:a16="http://schemas.microsoft.com/office/drawing/2014/main" id="{2B747470-A36C-45B2-B6CE-10FA00572269}"/>
              </a:ext>
            </a:extLst>
          </p:cNvPr>
          <p:cNvSpPr>
            <a:spLocks noChangeArrowheads="1"/>
          </p:cNvSpPr>
          <p:nvPr/>
        </p:nvSpPr>
        <p:spPr bwMode="auto">
          <a:xfrm>
            <a:off x="-381000" y="689754"/>
            <a:ext cx="7467600" cy="50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933450">
              <a:lnSpc>
                <a:spcPct val="125000"/>
              </a:lnSpc>
            </a:pPr>
            <a:r>
              <a:rPr lang="zh-CN" altLang="en-US" sz="2400" b="1" dirty="0">
                <a:solidFill>
                  <a:srgbClr val="000000"/>
                </a:solidFill>
                <a:latin typeface="Times New Roman" pitchFamily="18" charset="0"/>
              </a:rPr>
              <a:t>梯度下降法（</a:t>
            </a:r>
            <a:r>
              <a:rPr lang="en-US" altLang="zh-CN" sz="2400" b="1" dirty="0">
                <a:solidFill>
                  <a:srgbClr val="000000"/>
                </a:solidFill>
                <a:latin typeface="Times New Roman" pitchFamily="18" charset="0"/>
              </a:rPr>
              <a:t>gradient descent algorithm</a:t>
            </a:r>
            <a:r>
              <a:rPr lang="zh-CN" altLang="en-US" sz="2400" b="1" dirty="0">
                <a:solidFill>
                  <a:srgbClr val="000000"/>
                </a:solidFill>
                <a:latin typeface="Times New Roman" pitchFamily="18" charset="0"/>
              </a:rPr>
              <a:t>）</a:t>
            </a:r>
          </a:p>
        </p:txBody>
      </p:sp>
    </p:spTree>
    <p:extLst>
      <p:ext uri="{BB962C8B-B14F-4D97-AF65-F5344CB8AC3E}">
        <p14:creationId xmlns:p14="http://schemas.microsoft.com/office/powerpoint/2010/main" val="337467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判别函数的概念</a:t>
            </a:r>
          </a:p>
        </p:txBody>
      </p:sp>
      <p:sp>
        <p:nvSpPr>
          <p:cNvPr id="3" name="内容占位符 2"/>
          <p:cNvSpPr>
            <a:spLocks noGrp="1"/>
          </p:cNvSpPr>
          <p:nvPr>
            <p:ph idx="1"/>
          </p:nvPr>
        </p:nvSpPr>
        <p:spPr>
          <a:xfrm>
            <a:off x="755576" y="1700808"/>
            <a:ext cx="7772400" cy="3744416"/>
          </a:xfrm>
        </p:spPr>
        <p:txBody>
          <a:bodyPr/>
          <a:lstStyle/>
          <a:p>
            <a:r>
              <a:rPr lang="zh-CN" altLang="en-US" sz="2400" dirty="0"/>
              <a:t>与聚类准则函数的区别？</a:t>
            </a:r>
            <a:endParaRPr lang="en-US" altLang="zh-CN" sz="2400" dirty="0"/>
          </a:p>
          <a:p>
            <a:pPr lvl="1"/>
            <a:r>
              <a:rPr lang="zh-CN" altLang="en-US" sz="2000" dirty="0">
                <a:solidFill>
                  <a:srgbClr val="000000"/>
                </a:solidFill>
                <a:latin typeface="Times New Roman" pitchFamily="18" charset="0"/>
              </a:rPr>
              <a:t>聚类准则函数用于度量模式间的相似性；聚类准则函数取极值，代表聚类达到最优解；聚类准则函数的自变量是样本集</a:t>
            </a:r>
            <a:endParaRPr lang="en-US" altLang="zh-CN" sz="2000" dirty="0">
              <a:solidFill>
                <a:srgbClr val="000000"/>
              </a:solidFill>
              <a:latin typeface="Times New Roman" pitchFamily="18" charset="0"/>
            </a:endParaRPr>
          </a:p>
          <a:p>
            <a:pPr lvl="1"/>
            <a:r>
              <a:rPr lang="zh-CN" altLang="en-US" sz="2000" dirty="0">
                <a:solidFill>
                  <a:srgbClr val="000000"/>
                </a:solidFill>
                <a:latin typeface="Times New Roman" pitchFamily="18" charset="0"/>
              </a:rPr>
              <a:t>判别函数的取值直接决定样本的类别；判别函数的自变量是单个样本</a:t>
            </a:r>
            <a:endParaRPr lang="en-US" altLang="zh-CN" sz="2000" dirty="0">
              <a:solidFill>
                <a:srgbClr val="FF0000"/>
              </a:solidFill>
            </a:endParaRPr>
          </a:p>
          <a:p>
            <a:r>
              <a:rPr lang="zh-CN" altLang="en-US" sz="2400" dirty="0"/>
              <a:t>判别函数的关键问题</a:t>
            </a:r>
            <a:endParaRPr lang="en-US" altLang="zh-CN" sz="2400" dirty="0"/>
          </a:p>
          <a:p>
            <a:pPr lvl="1"/>
            <a:r>
              <a:rPr lang="zh-CN" altLang="en-US" sz="2000" dirty="0"/>
              <a:t>确定判别函数形式：判别函数可以是线性或非线性，其几何性质取决于样本分布</a:t>
            </a:r>
            <a:endParaRPr lang="en-US" altLang="zh-CN" sz="2000" dirty="0"/>
          </a:p>
          <a:p>
            <a:pPr lvl="1"/>
            <a:r>
              <a:rPr lang="zh-CN" altLang="en-US" sz="2000" dirty="0"/>
              <a:t>确定权重：判别函数形式一旦选定，主要问题就是确定判别式的系数（即权重）</a:t>
            </a:r>
            <a:endParaRPr lang="en-US" altLang="zh-CN" sz="2000" dirty="0"/>
          </a:p>
        </p:txBody>
      </p:sp>
      <p:sp>
        <p:nvSpPr>
          <p:cNvPr id="5" name="矩形 1"/>
          <p:cNvSpPr>
            <a:spLocks noChangeArrowheads="1"/>
          </p:cNvSpPr>
          <p:nvPr/>
        </p:nvSpPr>
        <p:spPr bwMode="auto">
          <a:xfrm>
            <a:off x="8604448" y="6309014"/>
            <a:ext cx="54968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fld id="{1A3C3A3E-B395-4A54-B8BA-FAAE45B4AD35}" type="slidenum">
              <a:rPr lang="en-US" altLang="zh-CN" sz="2800"/>
              <a:pPr>
                <a:spcBef>
                  <a:spcPct val="0"/>
                </a:spcBef>
                <a:buFontTx/>
                <a:buNone/>
              </a:pPr>
              <a:t>5</a:t>
            </a:fld>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2487418425"/>
              </p:ext>
            </p:extLst>
          </p:nvPr>
        </p:nvGraphicFramePr>
        <p:xfrm>
          <a:off x="3779912" y="4941168"/>
          <a:ext cx="2952328" cy="400393"/>
        </p:xfrm>
        <a:graphic>
          <a:graphicData uri="http://schemas.openxmlformats.org/presentationml/2006/ole">
            <mc:AlternateContent xmlns:mc="http://schemas.openxmlformats.org/markup-compatibility/2006">
              <mc:Choice xmlns:v="urn:schemas-microsoft-com:vml" Requires="v">
                <p:oleObj spid="_x0000_s645332" name="公式" r:id="rId4" imgW="1727200" imgH="228600" progId="Equation.3">
                  <p:embed/>
                </p:oleObj>
              </mc:Choice>
              <mc:Fallback>
                <p:oleObj name="公式" r:id="rId4" imgW="1727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4941168"/>
                        <a:ext cx="2952328" cy="4003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858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8"/>
          <p:cNvSpPr>
            <a:spLocks noChangeArrowheads="1"/>
          </p:cNvSpPr>
          <p:nvPr/>
        </p:nvSpPr>
        <p:spPr bwMode="auto">
          <a:xfrm>
            <a:off x="-381000" y="503461"/>
            <a:ext cx="398303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25000"/>
              </a:lnSpc>
            </a:pPr>
            <a:r>
              <a:rPr lang="en-US" altLang="zh-CN" sz="2400" b="1" dirty="0">
                <a:solidFill>
                  <a:srgbClr val="000000"/>
                </a:solidFill>
                <a:latin typeface="Times New Roman" pitchFamily="18" charset="0"/>
              </a:rPr>
              <a:t>2.   </a:t>
            </a:r>
            <a:r>
              <a:rPr lang="zh-CN" altLang="en-US" sz="2400" b="1" dirty="0">
                <a:solidFill>
                  <a:srgbClr val="000000"/>
                </a:solidFill>
                <a:latin typeface="Times New Roman" pitchFamily="18" charset="0"/>
              </a:rPr>
              <a:t>梯度算法</a:t>
            </a:r>
          </a:p>
        </p:txBody>
      </p:sp>
      <p:sp>
        <p:nvSpPr>
          <p:cNvPr id="43011" name="Rectangle 16"/>
          <p:cNvSpPr>
            <a:spLocks noChangeArrowheads="1"/>
          </p:cNvSpPr>
          <p:nvPr/>
        </p:nvSpPr>
        <p:spPr bwMode="auto">
          <a:xfrm>
            <a:off x="271463" y="962025"/>
            <a:ext cx="887253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设两个线性可分的模式类</a:t>
            </a:r>
            <a:r>
              <a:rPr lang="el-GR" altLang="zh-CN" sz="2400" i="1">
                <a:solidFill>
                  <a:srgbClr val="000000"/>
                </a:solidFill>
                <a:latin typeface="Times New Roman" pitchFamily="18" charset="0"/>
              </a:rPr>
              <a:t>ω</a:t>
            </a:r>
            <a:r>
              <a:rPr lang="el-GR" altLang="zh-CN" sz="2400" baseline="-25000">
                <a:solidFill>
                  <a:srgbClr val="000000"/>
                </a:solidFill>
                <a:latin typeface="Times New Roman" pitchFamily="18" charset="0"/>
              </a:rPr>
              <a:t>1</a:t>
            </a:r>
            <a:r>
              <a:rPr lang="zh-CN" altLang="el-GR" sz="2400">
                <a:solidFill>
                  <a:srgbClr val="000000"/>
                </a:solidFill>
                <a:latin typeface="Times New Roman" pitchFamily="18" charset="0"/>
              </a:rPr>
              <a:t>和</a:t>
            </a:r>
            <a:r>
              <a:rPr lang="el-GR" altLang="zh-CN" sz="2400" i="1">
                <a:solidFill>
                  <a:srgbClr val="000000"/>
                </a:solidFill>
                <a:latin typeface="Times New Roman" pitchFamily="18" charset="0"/>
              </a:rPr>
              <a:t>ω</a:t>
            </a:r>
            <a:r>
              <a:rPr lang="el-GR" altLang="zh-CN" sz="2400" baseline="-25000">
                <a:solidFill>
                  <a:srgbClr val="000000"/>
                </a:solidFill>
                <a:latin typeface="Times New Roman" pitchFamily="18" charset="0"/>
              </a:rPr>
              <a:t>2</a:t>
            </a:r>
            <a:r>
              <a:rPr lang="zh-CN" altLang="en-US" sz="2400">
                <a:solidFill>
                  <a:srgbClr val="000000"/>
                </a:solidFill>
                <a:latin typeface="Times New Roman" pitchFamily="18" charset="0"/>
              </a:rPr>
              <a:t>的样本共</a:t>
            </a:r>
            <a:r>
              <a:rPr lang="en-US" altLang="zh-CN" sz="2400" i="1">
                <a:solidFill>
                  <a:srgbClr val="000000"/>
                </a:solidFill>
                <a:latin typeface="Times New Roman" pitchFamily="18" charset="0"/>
              </a:rPr>
              <a:t>N</a:t>
            </a:r>
            <a:r>
              <a:rPr lang="zh-CN" altLang="en-US" sz="2400">
                <a:solidFill>
                  <a:srgbClr val="000000"/>
                </a:solidFill>
                <a:latin typeface="Times New Roman" pitchFamily="18" charset="0"/>
              </a:rPr>
              <a:t>个，</a:t>
            </a:r>
            <a:r>
              <a:rPr lang="el-GR" altLang="zh-CN" sz="2400" i="1">
                <a:solidFill>
                  <a:srgbClr val="000000"/>
                </a:solidFill>
                <a:latin typeface="Times New Roman" pitchFamily="18" charset="0"/>
              </a:rPr>
              <a:t>ω</a:t>
            </a:r>
            <a:r>
              <a:rPr lang="el-GR" altLang="zh-CN" sz="2400" baseline="-25000">
                <a:solidFill>
                  <a:srgbClr val="000000"/>
                </a:solidFill>
                <a:latin typeface="Times New Roman" pitchFamily="18" charset="0"/>
              </a:rPr>
              <a:t>2</a:t>
            </a:r>
            <a:r>
              <a:rPr lang="zh-CN" altLang="en-US" sz="2400">
                <a:solidFill>
                  <a:srgbClr val="000000"/>
                </a:solidFill>
                <a:latin typeface="Times New Roman" pitchFamily="18" charset="0"/>
              </a:rPr>
              <a:t>类样本</a:t>
            </a:r>
          </a:p>
          <a:p>
            <a:pPr>
              <a:lnSpc>
                <a:spcPct val="125000"/>
              </a:lnSpc>
            </a:pPr>
            <a:r>
              <a:rPr lang="zh-CN" altLang="en-US" sz="2400">
                <a:solidFill>
                  <a:srgbClr val="000000"/>
                </a:solidFill>
                <a:latin typeface="Times New Roman" pitchFamily="18" charset="0"/>
              </a:rPr>
              <a:t>乘</a:t>
            </a:r>
            <a:r>
              <a:rPr lang="en-US" altLang="zh-CN" sz="2400">
                <a:solidFill>
                  <a:srgbClr val="000000"/>
                </a:solidFill>
                <a:latin typeface="Times New Roman" pitchFamily="18" charset="0"/>
              </a:rPr>
              <a:t>(-1)</a:t>
            </a:r>
            <a:r>
              <a:rPr lang="zh-CN" altLang="en-US" sz="2400">
                <a:solidFill>
                  <a:srgbClr val="000000"/>
                </a:solidFill>
                <a:latin typeface="Times New Roman" pitchFamily="18" charset="0"/>
              </a:rPr>
              <a:t>。将两类样本分开的判决函数</a:t>
            </a:r>
            <a:r>
              <a:rPr lang="en-US" altLang="zh-CN" sz="2400" i="1">
                <a:solidFill>
                  <a:srgbClr val="000000"/>
                </a:solidFill>
                <a:latin typeface="Times New Roman" pitchFamily="18" charset="0"/>
              </a:rPr>
              <a:t>d</a:t>
            </a:r>
            <a:r>
              <a:rPr lang="en-US" altLang="zh-CN" sz="2400">
                <a:solidFill>
                  <a:srgbClr val="000000"/>
                </a:solidFill>
                <a:latin typeface="Times New Roman" pitchFamily="18" charset="0"/>
              </a:rPr>
              <a:t>(</a:t>
            </a:r>
            <a:r>
              <a:rPr lang="en-US" altLang="zh-CN" sz="2400" b="1" i="1">
                <a:solidFill>
                  <a:srgbClr val="000000"/>
                </a:solidFill>
                <a:latin typeface="Times New Roman" pitchFamily="18" charset="0"/>
              </a:rPr>
              <a:t>X</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应满足：</a:t>
            </a:r>
            <a:endParaRPr lang="el-GR" altLang="zh-CN" sz="2400">
              <a:solidFill>
                <a:srgbClr val="000000"/>
              </a:solidFill>
              <a:latin typeface="Times New Roman" pitchFamily="18" charset="0"/>
            </a:endParaRPr>
          </a:p>
        </p:txBody>
      </p:sp>
      <p:sp>
        <p:nvSpPr>
          <p:cNvPr id="220180" name="Rectangle 20"/>
          <p:cNvSpPr>
            <a:spLocks noChangeArrowheads="1"/>
          </p:cNvSpPr>
          <p:nvPr/>
        </p:nvSpPr>
        <p:spPr bwMode="auto">
          <a:xfrm>
            <a:off x="215900" y="2771775"/>
            <a:ext cx="89535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梯度算法的目的仍然是求一个满足上述条件的权向量，</a:t>
            </a:r>
            <a:r>
              <a:rPr lang="zh-CN" altLang="en-US" sz="2400">
                <a:solidFill>
                  <a:srgbClr val="800000"/>
                </a:solidFill>
                <a:latin typeface="Times New Roman" pitchFamily="18" charset="0"/>
              </a:rPr>
              <a:t>主导</a:t>
            </a:r>
          </a:p>
          <a:p>
            <a:pPr eaLnBrk="0" hangingPunct="0">
              <a:lnSpc>
                <a:spcPct val="125000"/>
              </a:lnSpc>
            </a:pPr>
            <a:r>
              <a:rPr lang="zh-CN" altLang="en-US" sz="2400">
                <a:solidFill>
                  <a:srgbClr val="800000"/>
                </a:solidFill>
                <a:latin typeface="Times New Roman" pitchFamily="18" charset="0"/>
              </a:rPr>
              <a:t>思想是将联立不等式求解</a:t>
            </a:r>
            <a:r>
              <a:rPr lang="en-US" altLang="zh-CN" sz="2400" b="1" i="1">
                <a:solidFill>
                  <a:srgbClr val="800000"/>
                </a:solidFill>
                <a:latin typeface="Times New Roman" pitchFamily="18" charset="0"/>
              </a:rPr>
              <a:t>W</a:t>
            </a:r>
            <a:r>
              <a:rPr lang="zh-CN" altLang="en-US" sz="2400">
                <a:solidFill>
                  <a:srgbClr val="800000"/>
                </a:solidFill>
                <a:latin typeface="Times New Roman" pitchFamily="18" charset="0"/>
              </a:rPr>
              <a:t>的问题，转换成求准则函数极小值的</a:t>
            </a:r>
          </a:p>
          <a:p>
            <a:pPr eaLnBrk="0" hangingPunct="0">
              <a:lnSpc>
                <a:spcPct val="125000"/>
              </a:lnSpc>
            </a:pPr>
            <a:r>
              <a:rPr lang="zh-CN" altLang="en-US" sz="2400">
                <a:solidFill>
                  <a:srgbClr val="800000"/>
                </a:solidFill>
                <a:latin typeface="Times New Roman" pitchFamily="18" charset="0"/>
              </a:rPr>
              <a:t>问题。</a:t>
            </a:r>
            <a:endParaRPr lang="zh-CN" altLang="en-US" sz="2400">
              <a:solidFill>
                <a:srgbClr val="800000"/>
              </a:solidFill>
            </a:endParaRPr>
          </a:p>
        </p:txBody>
      </p:sp>
      <p:grpSp>
        <p:nvGrpSpPr>
          <p:cNvPr id="43013" name="Group 31"/>
          <p:cNvGrpSpPr>
            <a:grpSpLocks/>
          </p:cNvGrpSpPr>
          <p:nvPr/>
        </p:nvGrpSpPr>
        <p:grpSpPr bwMode="auto">
          <a:xfrm>
            <a:off x="1417638" y="2060575"/>
            <a:ext cx="6996112" cy="533400"/>
            <a:chOff x="893" y="1298"/>
            <a:chExt cx="4407" cy="336"/>
          </a:xfrm>
        </p:grpSpPr>
        <p:graphicFrame>
          <p:nvGraphicFramePr>
            <p:cNvPr id="43016" name="Object 12"/>
            <p:cNvGraphicFramePr>
              <a:graphicFrameLocks noChangeAspect="1"/>
            </p:cNvGraphicFramePr>
            <p:nvPr/>
          </p:nvGraphicFramePr>
          <p:xfrm>
            <a:off x="893" y="1330"/>
            <a:ext cx="2752" cy="304"/>
          </p:xfrm>
          <a:graphic>
            <a:graphicData uri="http://schemas.openxmlformats.org/presentationml/2006/ole">
              <mc:AlternateContent xmlns:mc="http://schemas.openxmlformats.org/markup-compatibility/2006">
                <mc:Choice xmlns:v="urn:schemas-microsoft-com:vml" Requires="v">
                  <p:oleObj spid="_x0000_s702470" name="公式" r:id="rId4" imgW="2374900" imgH="241300" progId="Equation.3">
                    <p:embed/>
                  </p:oleObj>
                </mc:Choice>
                <mc:Fallback>
                  <p:oleObj name="公式" r:id="rId4" imgW="2374900" imgH="241300" progId="Equation.3">
                    <p:embed/>
                    <p:pic>
                      <p:nvPicPr>
                        <p:cNvPr id="4301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 y="1330"/>
                          <a:ext cx="275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7" name="Rectangle 21"/>
            <p:cNvSpPr>
              <a:spLocks noChangeArrowheads="1"/>
            </p:cNvSpPr>
            <p:nvPr/>
          </p:nvSpPr>
          <p:spPr bwMode="auto">
            <a:xfrm>
              <a:off x="3316" y="1298"/>
              <a:ext cx="19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N</a:t>
              </a:r>
              <a:r>
                <a:rPr lang="zh-CN" altLang="en-US" sz="2400">
                  <a:solidFill>
                    <a:srgbClr val="000000"/>
                  </a:solidFill>
                  <a:latin typeface="Times New Roman" pitchFamily="18" charset="0"/>
                </a:rPr>
                <a:t>个不等式</a:t>
              </a:r>
            </a:p>
          </p:txBody>
        </p:sp>
      </p:grpSp>
      <p:sp>
        <p:nvSpPr>
          <p:cNvPr id="220188" name="Rectangle 28"/>
          <p:cNvSpPr>
            <a:spLocks noChangeArrowheads="1"/>
          </p:cNvSpPr>
          <p:nvPr/>
        </p:nvSpPr>
        <p:spPr bwMode="auto">
          <a:xfrm>
            <a:off x="287338" y="5302845"/>
            <a:ext cx="86629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itchFamily="18" charset="0"/>
              </a:rPr>
              <a:t>        </a:t>
            </a:r>
            <a:r>
              <a:rPr lang="zh-CN" altLang="en-US" sz="2400" dirty="0">
                <a:solidFill>
                  <a:srgbClr val="000000"/>
                </a:solidFill>
                <a:latin typeface="Times New Roman" pitchFamily="18" charset="0"/>
              </a:rPr>
              <a:t>准则函数的选取原则：</a:t>
            </a:r>
          </a:p>
          <a:p>
            <a:pPr>
              <a:lnSpc>
                <a:spcPct val="125000"/>
              </a:lnSpc>
            </a:pPr>
            <a:r>
              <a:rPr lang="zh-CN" altLang="en-US" sz="2400" dirty="0">
                <a:solidFill>
                  <a:srgbClr val="000000"/>
                </a:solidFill>
                <a:latin typeface="Times New Roman" pitchFamily="18" charset="0"/>
              </a:rPr>
              <a:t>       具有唯一的最小值，并且这个最小值发生在</a:t>
            </a:r>
            <a:r>
              <a:rPr lang="en-US" altLang="zh-CN" sz="2400" b="1" i="1" dirty="0">
                <a:solidFill>
                  <a:srgbClr val="000000"/>
                </a:solidFill>
                <a:latin typeface="Times New Roman" pitchFamily="18" charset="0"/>
              </a:rPr>
              <a:t>W</a:t>
            </a:r>
            <a:r>
              <a:rPr lang="en-US" altLang="zh-CN" sz="1000" i="1" dirty="0">
                <a:solidFill>
                  <a:srgbClr val="000000"/>
                </a:solidFill>
                <a:latin typeface="Times New Roman" pitchFamily="18" charset="0"/>
              </a:rPr>
              <a:t> </a:t>
            </a:r>
            <a:r>
              <a:rPr lang="en-US" altLang="zh-CN" sz="2400" baseline="30000" dirty="0" err="1">
                <a:solidFill>
                  <a:srgbClr val="000000"/>
                </a:solidFill>
                <a:latin typeface="Times New Roman" pitchFamily="18" charset="0"/>
              </a:rPr>
              <a:t>T</a:t>
            </a:r>
            <a:r>
              <a:rPr lang="en-US" altLang="zh-CN" sz="2400" b="1" i="1" dirty="0" err="1">
                <a:solidFill>
                  <a:srgbClr val="000000"/>
                </a:solidFill>
                <a:latin typeface="Times New Roman" pitchFamily="18" charset="0"/>
              </a:rPr>
              <a:t>X</a:t>
            </a:r>
            <a:r>
              <a:rPr lang="en-US" altLang="zh-CN" sz="2400" i="1" baseline="-25000" dirty="0" err="1">
                <a:solidFill>
                  <a:srgbClr val="000000"/>
                </a:solidFill>
                <a:latin typeface="Times New Roman" pitchFamily="18" charset="0"/>
              </a:rPr>
              <a:t>i</a:t>
            </a:r>
            <a:r>
              <a:rPr lang="en-US" altLang="zh-CN" sz="2400" dirty="0">
                <a:solidFill>
                  <a:srgbClr val="000000"/>
                </a:solidFill>
                <a:latin typeface="Times New Roman" pitchFamily="18" charset="0"/>
              </a:rPr>
              <a:t>&gt;0</a:t>
            </a:r>
            <a:r>
              <a:rPr lang="zh-CN" altLang="en-US" sz="2400" dirty="0">
                <a:solidFill>
                  <a:srgbClr val="000000"/>
                </a:solidFill>
                <a:latin typeface="Times New Roman" pitchFamily="18" charset="0"/>
              </a:rPr>
              <a:t>时。</a:t>
            </a:r>
            <a:endParaRPr lang="zh-CN" altLang="en-US" sz="2400" dirty="0">
              <a:solidFill>
                <a:srgbClr val="000000"/>
              </a:solidFill>
            </a:endParaRPr>
          </a:p>
        </p:txBody>
      </p:sp>
      <p:sp>
        <p:nvSpPr>
          <p:cNvPr id="220190" name="Rectangle 30"/>
          <p:cNvSpPr>
            <a:spLocks noChangeArrowheads="1"/>
          </p:cNvSpPr>
          <p:nvPr/>
        </p:nvSpPr>
        <p:spPr bwMode="auto">
          <a:xfrm>
            <a:off x="257175" y="4298950"/>
            <a:ext cx="868521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用负梯度向量的值对权向量</a:t>
            </a:r>
            <a:r>
              <a:rPr lang="en-US" altLang="zh-CN" sz="2400" b="1" i="1">
                <a:solidFill>
                  <a:srgbClr val="000000"/>
                </a:solidFill>
                <a:latin typeface="Times New Roman" pitchFamily="18" charset="0"/>
              </a:rPr>
              <a:t>W</a:t>
            </a:r>
            <a:r>
              <a:rPr lang="zh-CN" altLang="en-US" sz="2400">
                <a:solidFill>
                  <a:srgbClr val="000000"/>
                </a:solidFill>
                <a:latin typeface="Times New Roman" pitchFamily="18" charset="0"/>
              </a:rPr>
              <a:t>进行修正，实现使准则函数达</a:t>
            </a:r>
          </a:p>
          <a:p>
            <a:pPr>
              <a:lnSpc>
                <a:spcPct val="125000"/>
              </a:lnSpc>
            </a:pPr>
            <a:r>
              <a:rPr lang="zh-CN" altLang="en-US" sz="2400">
                <a:solidFill>
                  <a:srgbClr val="000000"/>
                </a:solidFill>
                <a:latin typeface="Times New Roman" pitchFamily="18" charset="0"/>
              </a:rPr>
              <a:t>到极小值的目的。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0180"/>
                                        </p:tgtEl>
                                        <p:attrNameLst>
                                          <p:attrName>style.visibility</p:attrName>
                                        </p:attrNameLst>
                                      </p:cBhvr>
                                      <p:to>
                                        <p:strVal val="visible"/>
                                      </p:to>
                                    </p:set>
                                    <p:animEffect transition="in" filter="fade">
                                      <p:cBhvr>
                                        <p:cTn id="7" dur="500"/>
                                        <p:tgtEl>
                                          <p:spTgt spid="2201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0190"/>
                                        </p:tgtEl>
                                        <p:attrNameLst>
                                          <p:attrName>style.visibility</p:attrName>
                                        </p:attrNameLst>
                                      </p:cBhvr>
                                      <p:to>
                                        <p:strVal val="visible"/>
                                      </p:to>
                                    </p:set>
                                    <p:animEffect transition="in" filter="fade">
                                      <p:cBhvr>
                                        <p:cTn id="10" dur="500"/>
                                        <p:tgtEl>
                                          <p:spTgt spid="2201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0188"/>
                                        </p:tgtEl>
                                        <p:attrNameLst>
                                          <p:attrName>style.visibility</p:attrName>
                                        </p:attrNameLst>
                                      </p:cBhvr>
                                      <p:to>
                                        <p:strVal val="visible"/>
                                      </p:to>
                                    </p:set>
                                    <p:animEffect transition="in" filter="fade">
                                      <p:cBhvr>
                                        <p:cTn id="15" dur="500"/>
                                        <p:tgtEl>
                                          <p:spTgt spid="22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80" grpId="0"/>
      <p:bldP spid="220188" grpId="0"/>
      <p:bldP spid="22019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9"/>
          <p:cNvGrpSpPr>
            <a:grpSpLocks/>
          </p:cNvGrpSpPr>
          <p:nvPr/>
        </p:nvGrpSpPr>
        <p:grpSpPr bwMode="auto">
          <a:xfrm>
            <a:off x="-457200" y="434975"/>
            <a:ext cx="2641600" cy="554038"/>
            <a:chOff x="-288" y="211"/>
            <a:chExt cx="1664" cy="349"/>
          </a:xfrm>
        </p:grpSpPr>
        <p:sp>
          <p:nvSpPr>
            <p:cNvPr id="221203" name="Rectangle 19"/>
            <p:cNvSpPr>
              <a:spLocks noChangeArrowheads="1"/>
            </p:cNvSpPr>
            <p:nvPr/>
          </p:nvSpPr>
          <p:spPr bwMode="auto">
            <a:xfrm>
              <a:off x="320" y="280"/>
              <a:ext cx="936" cy="28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defRPr/>
              </a:pPr>
              <a:endParaRPr lang="zh-CN" altLang="en-US" sz="2400">
                <a:solidFill>
                  <a:srgbClr val="000000"/>
                </a:solidFill>
                <a:latin typeface="Times New Roman" pitchFamily="18" charset="0"/>
              </a:endParaRPr>
            </a:p>
          </p:txBody>
        </p:sp>
        <p:sp>
          <p:nvSpPr>
            <p:cNvPr id="44045" name="Rectangle 23"/>
            <p:cNvSpPr>
              <a:spLocks noChangeArrowheads="1"/>
            </p:cNvSpPr>
            <p:nvPr/>
          </p:nvSpPr>
          <p:spPr bwMode="auto">
            <a:xfrm>
              <a:off x="-288" y="211"/>
              <a:ext cx="166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indent="933450">
                <a:lnSpc>
                  <a:spcPct val="125000"/>
                </a:lnSpc>
              </a:pPr>
              <a:r>
                <a:rPr lang="zh-CN" altLang="en-US" sz="2400">
                  <a:solidFill>
                    <a:srgbClr val="000000"/>
                  </a:solidFill>
                  <a:latin typeface="Times New Roman" pitchFamily="18" charset="0"/>
                </a:rPr>
                <a:t>基本思路：</a:t>
              </a:r>
            </a:p>
          </p:txBody>
        </p:sp>
      </p:grpSp>
      <p:sp>
        <p:nvSpPr>
          <p:cNvPr id="44035" name="Rectangle 9"/>
          <p:cNvSpPr>
            <a:spLocks noChangeArrowheads="1"/>
          </p:cNvSpPr>
          <p:nvPr/>
        </p:nvSpPr>
        <p:spPr bwMode="auto">
          <a:xfrm>
            <a:off x="-533400" y="1019175"/>
            <a:ext cx="97790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30000"/>
              </a:lnSpc>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定义一个对错误分类敏感的准则函数</a:t>
            </a:r>
            <a:r>
              <a:rPr lang="en-US" altLang="zh-CN" sz="2400" i="1">
                <a:solidFill>
                  <a:srgbClr val="000000"/>
                </a:solidFill>
                <a:latin typeface="Times New Roman" pitchFamily="18" charset="0"/>
              </a:rPr>
              <a:t>J</a:t>
            </a:r>
            <a:r>
              <a:rPr lang="en-US" altLang="zh-CN" sz="2400">
                <a:solidFill>
                  <a:srgbClr val="000000"/>
                </a:solidFill>
                <a:latin typeface="Times New Roman" pitchFamily="18" charset="0"/>
              </a:rPr>
              <a:t>(</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 </a:t>
            </a:r>
            <a:r>
              <a:rPr lang="en-US" altLang="zh-CN" sz="2400" b="1" i="1">
                <a:solidFill>
                  <a:srgbClr val="000000"/>
                </a:solidFill>
                <a:latin typeface="Times New Roman" pitchFamily="18" charset="0"/>
              </a:rPr>
              <a:t>X</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，在</a:t>
            </a:r>
            <a:r>
              <a:rPr lang="en-US" altLang="zh-CN" sz="2400" i="1">
                <a:solidFill>
                  <a:srgbClr val="000000"/>
                </a:solidFill>
                <a:latin typeface="Times New Roman" pitchFamily="18" charset="0"/>
              </a:rPr>
              <a:t>J</a:t>
            </a:r>
            <a:r>
              <a:rPr lang="zh-CN" altLang="en-US" sz="2400">
                <a:solidFill>
                  <a:srgbClr val="000000"/>
                </a:solidFill>
                <a:latin typeface="Times New Roman" pitchFamily="18" charset="0"/>
              </a:rPr>
              <a:t>的梯度</a:t>
            </a:r>
          </a:p>
          <a:p>
            <a:pPr indent="933450">
              <a:lnSpc>
                <a:spcPct val="130000"/>
              </a:lnSpc>
            </a:pPr>
            <a:r>
              <a:rPr lang="zh-CN" altLang="en-US" sz="2400">
                <a:solidFill>
                  <a:srgbClr val="000000"/>
                </a:solidFill>
                <a:latin typeface="Times New Roman" pitchFamily="18" charset="0"/>
              </a:rPr>
              <a:t>方向上对权向量进行修改。一般关系表示成从</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k</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导出</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k</a:t>
            </a:r>
            <a:r>
              <a:rPr lang="en-US" altLang="zh-CN" sz="2400">
                <a:solidFill>
                  <a:srgbClr val="000000"/>
                </a:solidFill>
                <a:latin typeface="Times New Roman" pitchFamily="18" charset="0"/>
              </a:rPr>
              <a:t>+1)</a:t>
            </a:r>
            <a:r>
              <a:rPr lang="zh-CN" altLang="en-US" sz="2400">
                <a:solidFill>
                  <a:srgbClr val="000000"/>
                </a:solidFill>
                <a:latin typeface="Times New Roman" pitchFamily="18" charset="0"/>
              </a:rPr>
              <a:t>：</a:t>
            </a:r>
          </a:p>
        </p:txBody>
      </p:sp>
      <p:sp>
        <p:nvSpPr>
          <p:cNvPr id="44036" name="Rectangle 11"/>
          <p:cNvSpPr>
            <a:spLocks noChangeArrowheads="1"/>
          </p:cNvSpPr>
          <p:nvPr/>
        </p:nvSpPr>
        <p:spPr bwMode="auto">
          <a:xfrm>
            <a:off x="496888" y="3395663"/>
            <a:ext cx="39179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lnSpc>
                <a:spcPct val="125000"/>
              </a:lnSpc>
            </a:pPr>
            <a:r>
              <a:rPr lang="zh-CN" altLang="en-US" sz="2400">
                <a:solidFill>
                  <a:srgbClr val="000000"/>
                </a:solidFill>
                <a:latin typeface="Times New Roman" pitchFamily="18" charset="0"/>
              </a:rPr>
              <a:t>其中</a:t>
            </a:r>
            <a:r>
              <a:rPr lang="en-US" altLang="zh-CN" sz="2400" i="1">
                <a:solidFill>
                  <a:srgbClr val="000000"/>
                </a:solidFill>
                <a:latin typeface="Times New Roman" pitchFamily="18" charset="0"/>
              </a:rPr>
              <a:t>c</a:t>
            </a:r>
            <a:r>
              <a:rPr lang="zh-CN" altLang="en-US" sz="2400">
                <a:solidFill>
                  <a:srgbClr val="000000"/>
                </a:solidFill>
                <a:latin typeface="Times New Roman" pitchFamily="18" charset="0"/>
              </a:rPr>
              <a:t>是正的比例因子。	 </a:t>
            </a:r>
          </a:p>
        </p:txBody>
      </p:sp>
      <p:grpSp>
        <p:nvGrpSpPr>
          <p:cNvPr id="221214" name="Group 30"/>
          <p:cNvGrpSpPr>
            <a:grpSpLocks/>
          </p:cNvGrpSpPr>
          <p:nvPr/>
        </p:nvGrpSpPr>
        <p:grpSpPr bwMode="auto">
          <a:xfrm>
            <a:off x="620713" y="4294188"/>
            <a:ext cx="2711450" cy="495300"/>
            <a:chOff x="366" y="2080"/>
            <a:chExt cx="1708" cy="312"/>
          </a:xfrm>
        </p:grpSpPr>
        <p:sp>
          <p:nvSpPr>
            <p:cNvPr id="221212" name="Rectangle 28"/>
            <p:cNvSpPr>
              <a:spLocks noChangeArrowheads="1"/>
            </p:cNvSpPr>
            <p:nvPr/>
          </p:nvSpPr>
          <p:spPr bwMode="auto">
            <a:xfrm>
              <a:off x="376" y="2096"/>
              <a:ext cx="1520" cy="296"/>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defRPr/>
              </a:pPr>
              <a:endParaRPr lang="zh-CN" altLang="en-US" sz="2400">
                <a:solidFill>
                  <a:srgbClr val="000000"/>
                </a:solidFill>
                <a:latin typeface="Times New Roman" pitchFamily="18" charset="0"/>
              </a:endParaRPr>
            </a:p>
          </p:txBody>
        </p:sp>
        <p:sp>
          <p:nvSpPr>
            <p:cNvPr id="44043" name="Rectangle 13"/>
            <p:cNvSpPr>
              <a:spLocks noChangeArrowheads="1"/>
            </p:cNvSpPr>
            <p:nvPr/>
          </p:nvSpPr>
          <p:spPr bwMode="auto">
            <a:xfrm>
              <a:off x="366" y="2080"/>
              <a:ext cx="1708" cy="288"/>
            </a:xfrm>
            <a:prstGeom prst="rect">
              <a:avLst/>
            </a:prstGeom>
            <a:noFill/>
            <a:ln>
              <a:noFill/>
            </a:ln>
            <a:effectLst/>
            <a:extLst>
              <a:ext uri="{909E8E84-426E-40DD-AFC4-6F175D3DCCD1}">
                <a14:hiddenFill xmlns:a14="http://schemas.microsoft.com/office/drawing/2010/main">
                  <a:solidFill>
                    <a:srgbClr val="FFD7A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itchFamily="18" charset="0"/>
                </a:rPr>
                <a:t>梯度法求解步骤：</a:t>
              </a:r>
            </a:p>
          </p:txBody>
        </p:sp>
      </p:grpSp>
      <p:graphicFrame>
        <p:nvGraphicFramePr>
          <p:cNvPr id="44038" name="Object 32"/>
          <p:cNvGraphicFramePr>
            <a:graphicFrameLocks noChangeAspect="1"/>
          </p:cNvGraphicFramePr>
          <p:nvPr/>
        </p:nvGraphicFramePr>
        <p:xfrm>
          <a:off x="2093913" y="2206625"/>
          <a:ext cx="4976812" cy="431800"/>
        </p:xfrm>
        <a:graphic>
          <a:graphicData uri="http://schemas.openxmlformats.org/presentationml/2006/ole">
            <mc:AlternateContent xmlns:mc="http://schemas.openxmlformats.org/markup-compatibility/2006">
              <mc:Choice xmlns:v="urn:schemas-microsoft-com:vml" Requires="v">
                <p:oleObj spid="_x0000_s703496" name="公式" r:id="rId3" imgW="2489200" imgH="215900" progId="Equation.3">
                  <p:embed/>
                </p:oleObj>
              </mc:Choice>
              <mc:Fallback>
                <p:oleObj name="公式" r:id="rId3" imgW="2489200" imgH="215900" progId="Equation.3">
                  <p:embed/>
                  <p:pic>
                    <p:nvPicPr>
                      <p:cNvPr id="44038"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13" y="2206625"/>
                        <a:ext cx="4976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35"/>
          <p:cNvSpPr>
            <a:spLocks noChangeArrowheads="1"/>
          </p:cNvSpPr>
          <p:nvPr/>
        </p:nvSpPr>
        <p:spPr bwMode="auto">
          <a:xfrm>
            <a:off x="0" y="35242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itchFamily="18" charset="0"/>
            </a:endParaRPr>
          </a:p>
        </p:txBody>
      </p:sp>
      <p:graphicFrame>
        <p:nvGraphicFramePr>
          <p:cNvPr id="44040" name="Object 34"/>
          <p:cNvGraphicFramePr>
            <a:graphicFrameLocks noChangeAspect="1"/>
          </p:cNvGraphicFramePr>
          <p:nvPr/>
        </p:nvGraphicFramePr>
        <p:xfrm>
          <a:off x="2063750" y="2755900"/>
          <a:ext cx="4672013" cy="914400"/>
        </p:xfrm>
        <a:graphic>
          <a:graphicData uri="http://schemas.openxmlformats.org/presentationml/2006/ole">
            <mc:AlternateContent xmlns:mc="http://schemas.openxmlformats.org/markup-compatibility/2006">
              <mc:Choice xmlns:v="urn:schemas-microsoft-com:vml" Requires="v">
                <p:oleObj spid="_x0000_s703497" name="公式" r:id="rId5" imgW="2336800" imgH="457200" progId="Equation.3">
                  <p:embed/>
                </p:oleObj>
              </mc:Choice>
              <mc:Fallback>
                <p:oleObj name="公式" r:id="rId5" imgW="2336800" imgH="457200" progId="Equation.3">
                  <p:embed/>
                  <p:pic>
                    <p:nvPicPr>
                      <p:cNvPr id="4404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2755900"/>
                        <a:ext cx="46720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222" name="Rectangle 38"/>
          <p:cNvSpPr>
            <a:spLocks noChangeArrowheads="1"/>
          </p:cNvSpPr>
          <p:nvPr/>
        </p:nvSpPr>
        <p:spPr bwMode="auto">
          <a:xfrm>
            <a:off x="361950" y="5002213"/>
            <a:ext cx="87820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dirty="0">
                <a:solidFill>
                  <a:srgbClr val="000000"/>
                </a:solidFill>
                <a:latin typeface="Times New Roman" pitchFamily="18" charset="0"/>
              </a:rPr>
              <a:t>（</a:t>
            </a:r>
            <a:r>
              <a:rPr lang="en-US" altLang="zh-CN" sz="2400" dirty="0">
                <a:solidFill>
                  <a:srgbClr val="000000"/>
                </a:solidFill>
                <a:latin typeface="Times New Roman" pitchFamily="18" charset="0"/>
              </a:rPr>
              <a:t>1</a:t>
            </a:r>
            <a:r>
              <a:rPr lang="zh-CN" altLang="en-US" sz="2400" dirty="0">
                <a:solidFill>
                  <a:srgbClr val="000000"/>
                </a:solidFill>
                <a:latin typeface="Times New Roman" pitchFamily="18" charset="0"/>
                <a:cs typeface="Times New Roman" pitchFamily="18" charset="0"/>
              </a:rPr>
              <a:t>）将</a:t>
            </a:r>
            <a:r>
              <a:rPr lang="zh-CN" altLang="en-US" sz="2400" dirty="0">
                <a:solidFill>
                  <a:srgbClr val="000000"/>
                </a:solidFill>
                <a:latin typeface="Times New Roman" pitchFamily="18" charset="0"/>
              </a:rPr>
              <a:t>样本写成规范化增广向量形式，选择准则函数，设置初始权向量</a:t>
            </a:r>
            <a:r>
              <a:rPr lang="en-US" altLang="zh-CN" sz="2400" b="1" i="1" dirty="0">
                <a:solidFill>
                  <a:srgbClr val="000000"/>
                </a:solidFill>
                <a:latin typeface="Times New Roman" pitchFamily="18" charset="0"/>
              </a:rPr>
              <a:t>W</a:t>
            </a:r>
            <a:r>
              <a:rPr lang="en-US" altLang="zh-CN" sz="2400" dirty="0">
                <a:solidFill>
                  <a:srgbClr val="000000"/>
                </a:solidFill>
                <a:latin typeface="Times New Roman" pitchFamily="18" charset="0"/>
              </a:rPr>
              <a:t>(1)</a:t>
            </a:r>
            <a:r>
              <a:rPr lang="zh-CN" altLang="en-US" sz="2400" dirty="0">
                <a:solidFill>
                  <a:srgbClr val="000000"/>
                </a:solidFill>
                <a:latin typeface="Times New Roman" pitchFamily="18" charset="0"/>
              </a:rPr>
              <a:t>，括号内为迭代次数</a:t>
            </a:r>
            <a:r>
              <a:rPr lang="en-US" altLang="zh-CN" sz="2400" i="1" dirty="0">
                <a:solidFill>
                  <a:srgbClr val="000000"/>
                </a:solidFill>
                <a:latin typeface="Times New Roman" pitchFamily="18" charset="0"/>
              </a:rPr>
              <a:t>k</a:t>
            </a:r>
            <a:r>
              <a:rPr lang="en-US" altLang="zh-CN" sz="2400" dirty="0">
                <a:solidFill>
                  <a:srgbClr val="000000"/>
                </a:solidFill>
                <a:latin typeface="Times New Roman" pitchFamily="18" charset="0"/>
              </a:rPr>
              <a:t>=1</a:t>
            </a:r>
            <a:r>
              <a:rPr lang="zh-CN" altLang="en-US" sz="2400" dirty="0">
                <a:solidFill>
                  <a:srgbClr val="000000"/>
                </a:solidFill>
                <a:latin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1214"/>
                                        </p:tgtEl>
                                        <p:attrNameLst>
                                          <p:attrName>style.visibility</p:attrName>
                                        </p:attrNameLst>
                                      </p:cBhvr>
                                      <p:to>
                                        <p:strVal val="visible"/>
                                      </p:to>
                                    </p:set>
                                    <p:animEffect transition="in" filter="fade">
                                      <p:cBhvr>
                                        <p:cTn id="7" dur="500"/>
                                        <p:tgtEl>
                                          <p:spTgt spid="2212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1222"/>
                                        </p:tgtEl>
                                        <p:attrNameLst>
                                          <p:attrName>style.visibility</p:attrName>
                                        </p:attrNameLst>
                                      </p:cBhvr>
                                      <p:to>
                                        <p:strVal val="visible"/>
                                      </p:to>
                                    </p:set>
                                    <p:animEffect transition="in" filter="fade">
                                      <p:cBhvr>
                                        <p:cTn id="10" dur="500"/>
                                        <p:tgtEl>
                                          <p:spTgt spid="22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2"/>
          <p:cNvSpPr>
            <a:spLocks noChangeArrowheads="1"/>
          </p:cNvSpPr>
          <p:nvPr/>
        </p:nvSpPr>
        <p:spPr bwMode="auto">
          <a:xfrm>
            <a:off x="-1055688" y="2322513"/>
            <a:ext cx="425291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933450" algn="ctr">
              <a:lnSpc>
                <a:spcPct val="125000"/>
              </a:lnSpc>
            </a:pPr>
            <a:r>
              <a:rPr lang="zh-CN" altLang="en-US" sz="2400">
                <a:solidFill>
                  <a:srgbClr val="000000"/>
                </a:solidFill>
                <a:latin typeface="Times New Roman" pitchFamily="18" charset="0"/>
              </a:rPr>
              <a:t>权向量修正为：</a:t>
            </a:r>
          </a:p>
        </p:txBody>
      </p:sp>
      <p:graphicFrame>
        <p:nvGraphicFramePr>
          <p:cNvPr id="45059" name="Object 14"/>
          <p:cNvGraphicFramePr>
            <a:graphicFrameLocks noChangeAspect="1"/>
          </p:cNvGraphicFramePr>
          <p:nvPr/>
        </p:nvGraphicFramePr>
        <p:xfrm>
          <a:off x="2416175" y="1641475"/>
          <a:ext cx="3949700" cy="914400"/>
        </p:xfrm>
        <a:graphic>
          <a:graphicData uri="http://schemas.openxmlformats.org/presentationml/2006/ole">
            <mc:AlternateContent xmlns:mc="http://schemas.openxmlformats.org/markup-compatibility/2006">
              <mc:Choice xmlns:v="urn:schemas-microsoft-com:vml" Requires="v">
                <p:oleObj spid="_x0000_s704526" name="公式" r:id="rId3" imgW="1625600" imgH="457200" progId="Equation.3">
                  <p:embed/>
                </p:oleObj>
              </mc:Choice>
              <mc:Fallback>
                <p:oleObj name="公式" r:id="rId3" imgW="1625600" imgH="457200" progId="Equation.3">
                  <p:embed/>
                  <p:pic>
                    <p:nvPicPr>
                      <p:cNvPr id="45059"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1641475"/>
                        <a:ext cx="3949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16"/>
          <p:cNvGraphicFramePr>
            <a:graphicFrameLocks noChangeAspect="1"/>
          </p:cNvGraphicFramePr>
          <p:nvPr/>
        </p:nvGraphicFramePr>
        <p:xfrm>
          <a:off x="2365375" y="3124200"/>
          <a:ext cx="3387725" cy="431800"/>
        </p:xfrm>
        <a:graphic>
          <a:graphicData uri="http://schemas.openxmlformats.org/presentationml/2006/ole">
            <mc:AlternateContent xmlns:mc="http://schemas.openxmlformats.org/markup-compatibility/2006">
              <mc:Choice xmlns:v="urn:schemas-microsoft-com:vml" Requires="v">
                <p:oleObj spid="_x0000_s704527" name="公式" r:id="rId5" imgW="1612900" imgH="215900" progId="Equation.3">
                  <p:embed/>
                </p:oleObj>
              </mc:Choice>
              <mc:Fallback>
                <p:oleObj name="公式" r:id="rId5" imgW="1612900" imgH="215900" progId="Equation.3">
                  <p:embed/>
                  <p:pic>
                    <p:nvPicPr>
                      <p:cNvPr id="4506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375" y="3124200"/>
                        <a:ext cx="3387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Rectangle 18"/>
          <p:cNvSpPr>
            <a:spLocks noChangeArrowheads="1"/>
          </p:cNvSpPr>
          <p:nvPr/>
        </p:nvSpPr>
        <p:spPr bwMode="auto">
          <a:xfrm>
            <a:off x="376238" y="3629025"/>
            <a:ext cx="85582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a:solidFill>
                  <a:srgbClr val="000000"/>
                </a:solidFill>
                <a:latin typeface="Times New Roman" pitchFamily="18" charset="0"/>
              </a:rPr>
              <a:t>迭代次数</a:t>
            </a:r>
            <a:r>
              <a:rPr lang="en-US" altLang="zh-CN" sz="2400" i="1">
                <a:solidFill>
                  <a:srgbClr val="000000"/>
                </a:solidFill>
                <a:latin typeface="Times New Roman" pitchFamily="18" charset="0"/>
              </a:rPr>
              <a:t>k</a:t>
            </a:r>
            <a:r>
              <a:rPr lang="zh-CN" altLang="en-US" sz="2400">
                <a:solidFill>
                  <a:srgbClr val="000000"/>
                </a:solidFill>
                <a:latin typeface="Times New Roman" pitchFamily="18" charset="0"/>
              </a:rPr>
              <a:t>加</a:t>
            </a:r>
            <a:r>
              <a:rPr lang="en-US" altLang="zh-CN" sz="2400">
                <a:solidFill>
                  <a:srgbClr val="000000"/>
                </a:solidFill>
                <a:latin typeface="Times New Roman" pitchFamily="18" charset="0"/>
              </a:rPr>
              <a:t>1</a:t>
            </a:r>
            <a:r>
              <a:rPr lang="zh-CN" altLang="en-US" sz="2400">
                <a:solidFill>
                  <a:srgbClr val="000000"/>
                </a:solidFill>
                <a:latin typeface="Times New Roman" pitchFamily="18" charset="0"/>
              </a:rPr>
              <a:t>，输入下一个训练样本，计算新的权向量，直至对全部训练样本完成一轮迭代。 </a:t>
            </a:r>
          </a:p>
        </p:txBody>
      </p:sp>
      <p:grpSp>
        <p:nvGrpSpPr>
          <p:cNvPr id="251932" name="Group 28"/>
          <p:cNvGrpSpPr>
            <a:grpSpLocks/>
          </p:cNvGrpSpPr>
          <p:nvPr/>
        </p:nvGrpSpPr>
        <p:grpSpPr bwMode="auto">
          <a:xfrm>
            <a:off x="171450" y="4979988"/>
            <a:ext cx="9058275" cy="1006475"/>
            <a:chOff x="54" y="2975"/>
            <a:chExt cx="5706" cy="634"/>
          </a:xfrm>
        </p:grpSpPr>
        <p:sp>
          <p:nvSpPr>
            <p:cNvPr id="45066" name="Rectangle 21"/>
            <p:cNvSpPr>
              <a:spLocks noChangeArrowheads="1"/>
            </p:cNvSpPr>
            <p:nvPr/>
          </p:nvSpPr>
          <p:spPr bwMode="auto">
            <a:xfrm>
              <a:off x="54" y="2975"/>
              <a:ext cx="5706"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a:solidFill>
                    <a:srgbClr val="000000"/>
                  </a:solidFill>
                  <a:latin typeface="Times New Roman" pitchFamily="18" charset="0"/>
                </a:rPr>
                <a:t>（</a:t>
              </a:r>
              <a:r>
                <a:rPr lang="en-US" altLang="zh-CN" sz="2400">
                  <a:solidFill>
                    <a:srgbClr val="000000"/>
                  </a:solidFill>
                  <a:latin typeface="Times New Roman" pitchFamily="18" charset="0"/>
                </a:rPr>
                <a:t>3</a:t>
              </a:r>
              <a:r>
                <a:rPr lang="zh-CN" altLang="en-US" sz="2400">
                  <a:solidFill>
                    <a:srgbClr val="000000"/>
                  </a:solidFill>
                  <a:latin typeface="Times New Roman" pitchFamily="18" charset="0"/>
                </a:rPr>
                <a:t>）在一轮迭代中，如果有一个样本使              ，回到</a:t>
              </a:r>
              <a:r>
                <a:rPr lang="en-US" altLang="zh-CN" sz="2400">
                  <a:solidFill>
                    <a:srgbClr val="000000"/>
                  </a:solidFill>
                  <a:latin typeface="Times New Roman" pitchFamily="18" charset="0"/>
                </a:rPr>
                <a:t>(2)</a:t>
              </a:r>
              <a:r>
                <a:rPr lang="zh-CN" altLang="en-US" sz="2400">
                  <a:solidFill>
                    <a:srgbClr val="000000"/>
                  </a:solidFill>
                  <a:latin typeface="Times New Roman" pitchFamily="18" charset="0"/>
                </a:rPr>
                <a:t>进行下</a:t>
              </a:r>
            </a:p>
            <a:p>
              <a:pPr>
                <a:lnSpc>
                  <a:spcPct val="125000"/>
                </a:lnSpc>
              </a:pPr>
              <a:r>
                <a:rPr lang="zh-CN" altLang="en-US" sz="2400">
                  <a:solidFill>
                    <a:srgbClr val="000000"/>
                  </a:solidFill>
                  <a:latin typeface="Times New Roman" pitchFamily="18" charset="0"/>
                </a:rPr>
                <a:t>          一轮迭代。否则， </a:t>
              </a:r>
              <a:r>
                <a:rPr lang="en-US" altLang="zh-CN" sz="2400" b="1" i="1">
                  <a:solidFill>
                    <a:srgbClr val="000000"/>
                  </a:solidFill>
                  <a:latin typeface="Times New Roman" pitchFamily="18" charset="0"/>
                </a:rPr>
                <a:t>W</a:t>
              </a:r>
              <a:r>
                <a:rPr lang="zh-CN" altLang="en-US" sz="2400">
                  <a:solidFill>
                    <a:srgbClr val="000000"/>
                  </a:solidFill>
                  <a:latin typeface="Times New Roman" pitchFamily="18" charset="0"/>
                </a:rPr>
                <a:t>不再变化，算法收敛。</a:t>
              </a:r>
            </a:p>
          </p:txBody>
        </p:sp>
        <p:graphicFrame>
          <p:nvGraphicFramePr>
            <p:cNvPr id="45067" name="Object 20"/>
            <p:cNvGraphicFramePr>
              <a:graphicFrameLocks noChangeAspect="1"/>
            </p:cNvGraphicFramePr>
            <p:nvPr/>
          </p:nvGraphicFramePr>
          <p:xfrm>
            <a:off x="3482" y="3065"/>
            <a:ext cx="652" cy="243"/>
          </p:xfrm>
          <a:graphic>
            <a:graphicData uri="http://schemas.openxmlformats.org/presentationml/2006/ole">
              <mc:AlternateContent xmlns:mc="http://schemas.openxmlformats.org/markup-compatibility/2006">
                <mc:Choice xmlns:v="urn:schemas-microsoft-com:vml" Requires="v">
                  <p:oleObj spid="_x0000_s704528" name="公式" r:id="rId7" imgW="482181" imgH="177646" progId="Equation.3">
                    <p:embed/>
                  </p:oleObj>
                </mc:Choice>
                <mc:Fallback>
                  <p:oleObj name="公式" r:id="rId7" imgW="482181" imgH="177646" progId="Equation.3">
                    <p:embed/>
                    <p:pic>
                      <p:nvPicPr>
                        <p:cNvPr id="45067"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 y="3065"/>
                          <a:ext cx="65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063" name="Group 29"/>
          <p:cNvGrpSpPr>
            <a:grpSpLocks/>
          </p:cNvGrpSpPr>
          <p:nvPr/>
        </p:nvGrpSpPr>
        <p:grpSpPr bwMode="auto">
          <a:xfrm>
            <a:off x="228600" y="469900"/>
            <a:ext cx="8555038" cy="1006475"/>
            <a:chOff x="234" y="395"/>
            <a:chExt cx="5389" cy="634"/>
          </a:xfrm>
        </p:grpSpPr>
        <p:sp>
          <p:nvSpPr>
            <p:cNvPr id="45064" name="Rectangle 26"/>
            <p:cNvSpPr>
              <a:spLocks noChangeArrowheads="1"/>
            </p:cNvSpPr>
            <p:nvPr/>
          </p:nvSpPr>
          <p:spPr bwMode="auto">
            <a:xfrm>
              <a:off x="234" y="395"/>
              <a:ext cx="5389"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zh-CN" altLang="en-US" sz="2400">
                  <a:solidFill>
                    <a:srgbClr val="000000"/>
                  </a:solidFill>
                  <a:latin typeface="Times New Roman" pitchFamily="18" charset="0"/>
                </a:rPr>
                <a:t>（</a:t>
              </a:r>
              <a:r>
                <a:rPr lang="en-US" altLang="zh-CN" sz="2400">
                  <a:solidFill>
                    <a:srgbClr val="000000"/>
                  </a:solidFill>
                  <a:latin typeface="Times New Roman" pitchFamily="18" charset="0"/>
                </a:rPr>
                <a:t>2</a:t>
              </a:r>
              <a:r>
                <a:rPr lang="zh-CN" altLang="en-US" sz="2400">
                  <a:solidFill>
                    <a:srgbClr val="000000"/>
                  </a:solidFill>
                  <a:latin typeface="Times New Roman" pitchFamily="18" charset="0"/>
                </a:rPr>
                <a:t>）依次输入训练样本</a:t>
              </a:r>
              <a:r>
                <a:rPr lang="en-US" altLang="zh-CN" sz="2400" b="1" i="1">
                  <a:solidFill>
                    <a:srgbClr val="000000"/>
                  </a:solidFill>
                  <a:latin typeface="Times New Roman" pitchFamily="18" charset="0"/>
                </a:rPr>
                <a:t>X</a:t>
              </a:r>
              <a:r>
                <a:rPr lang="zh-CN" altLang="en-US" sz="2400">
                  <a:solidFill>
                    <a:srgbClr val="000000"/>
                  </a:solidFill>
                  <a:latin typeface="Times New Roman" pitchFamily="18" charset="0"/>
                </a:rPr>
                <a:t>。设第</a:t>
              </a:r>
              <a:r>
                <a:rPr lang="en-US" altLang="zh-CN" sz="2400" i="1">
                  <a:solidFill>
                    <a:srgbClr val="000000"/>
                  </a:solidFill>
                  <a:latin typeface="Times New Roman" pitchFamily="18" charset="0"/>
                </a:rPr>
                <a:t>k</a:t>
              </a:r>
              <a:r>
                <a:rPr lang="zh-CN" altLang="en-US" sz="2400">
                  <a:solidFill>
                    <a:srgbClr val="000000"/>
                  </a:solidFill>
                  <a:latin typeface="Times New Roman" pitchFamily="18" charset="0"/>
                </a:rPr>
                <a:t>次迭代时输入样本为</a:t>
              </a:r>
              <a:r>
                <a:rPr lang="en-US" altLang="zh-CN" sz="2400" b="1" i="1">
                  <a:solidFill>
                    <a:srgbClr val="000000"/>
                  </a:solidFill>
                  <a:latin typeface="Times New Roman" pitchFamily="18" charset="0"/>
                </a:rPr>
                <a:t>X</a:t>
              </a:r>
              <a:r>
                <a:rPr lang="en-US" altLang="zh-CN" sz="2400" i="1" baseline="-25000">
                  <a:solidFill>
                    <a:srgbClr val="000000"/>
                  </a:solidFill>
                  <a:latin typeface="Times New Roman" pitchFamily="18" charset="0"/>
                </a:rPr>
                <a:t>i</a:t>
              </a:r>
              <a:r>
                <a:rPr lang="zh-CN" altLang="en-US" sz="2400">
                  <a:solidFill>
                    <a:srgbClr val="000000"/>
                  </a:solidFill>
                  <a:latin typeface="Times New Roman" pitchFamily="18" charset="0"/>
                </a:rPr>
                <a:t>，此时</a:t>
              </a:r>
            </a:p>
            <a:p>
              <a:pPr>
                <a:lnSpc>
                  <a:spcPct val="125000"/>
                </a:lnSpc>
              </a:pPr>
              <a:r>
                <a:rPr lang="zh-CN" altLang="en-US" sz="2400">
                  <a:solidFill>
                    <a:srgbClr val="000000"/>
                  </a:solidFill>
                  <a:latin typeface="Times New Roman" pitchFamily="18" charset="0"/>
                </a:rPr>
                <a:t>          已有权向量</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k</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，求          ：</a:t>
              </a:r>
            </a:p>
          </p:txBody>
        </p:sp>
        <p:graphicFrame>
          <p:nvGraphicFramePr>
            <p:cNvPr id="45065" name="Object 27"/>
            <p:cNvGraphicFramePr>
              <a:graphicFrameLocks noChangeAspect="1"/>
            </p:cNvGraphicFramePr>
            <p:nvPr/>
          </p:nvGraphicFramePr>
          <p:xfrm>
            <a:off x="2482" y="774"/>
            <a:ext cx="462" cy="250"/>
          </p:xfrm>
          <a:graphic>
            <a:graphicData uri="http://schemas.openxmlformats.org/presentationml/2006/ole">
              <mc:AlternateContent xmlns:mc="http://schemas.openxmlformats.org/markup-compatibility/2006">
                <mc:Choice xmlns:v="urn:schemas-microsoft-com:vml" Requires="v">
                  <p:oleObj spid="_x0000_s704529" name="公式" r:id="rId9" imgW="431613" imgH="203112" progId="Equation.3">
                    <p:embed/>
                  </p:oleObj>
                </mc:Choice>
                <mc:Fallback>
                  <p:oleObj name="公式" r:id="rId9" imgW="431613" imgH="203112" progId="Equation.3">
                    <p:embed/>
                    <p:pic>
                      <p:nvPicPr>
                        <p:cNvPr id="45065"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2" y="774"/>
                          <a:ext cx="4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1932"/>
                                        </p:tgtEl>
                                        <p:attrNameLst>
                                          <p:attrName>style.visibility</p:attrName>
                                        </p:attrNameLst>
                                      </p:cBhvr>
                                      <p:to>
                                        <p:strVal val="visible"/>
                                      </p:to>
                                    </p:set>
                                    <p:animEffect transition="in" filter="fade">
                                      <p:cBhvr>
                                        <p:cTn id="7" dur="500"/>
                                        <p:tgtEl>
                                          <p:spTgt spid="251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1"/>
          <p:cNvGrpSpPr>
            <a:grpSpLocks/>
          </p:cNvGrpSpPr>
          <p:nvPr/>
        </p:nvGrpSpPr>
        <p:grpSpPr bwMode="auto">
          <a:xfrm>
            <a:off x="-431800" y="203200"/>
            <a:ext cx="2133600" cy="609600"/>
            <a:chOff x="-272" y="128"/>
            <a:chExt cx="1344" cy="384"/>
          </a:xfrm>
        </p:grpSpPr>
        <p:sp>
          <p:nvSpPr>
            <p:cNvPr id="222224" name="Rectangle 16"/>
            <p:cNvSpPr>
              <a:spLocks noChangeArrowheads="1"/>
            </p:cNvSpPr>
            <p:nvPr/>
          </p:nvSpPr>
          <p:spPr bwMode="auto">
            <a:xfrm>
              <a:off x="232" y="160"/>
              <a:ext cx="672" cy="35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defRPr/>
              </a:pPr>
              <a:endParaRPr lang="zh-CN" altLang="en-US" sz="2400">
                <a:solidFill>
                  <a:srgbClr val="000000"/>
                </a:solidFill>
                <a:latin typeface="Times New Roman" pitchFamily="18" charset="0"/>
              </a:endParaRPr>
            </a:p>
          </p:txBody>
        </p:sp>
        <p:sp>
          <p:nvSpPr>
            <p:cNvPr id="46093" name="Text Box 15"/>
            <p:cNvSpPr txBox="1">
              <a:spLocks noChangeArrowheads="1"/>
            </p:cNvSpPr>
            <p:nvPr/>
          </p:nvSpPr>
          <p:spPr bwMode="auto">
            <a:xfrm>
              <a:off x="-272" y="128"/>
              <a:ext cx="134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spcBef>
                  <a:spcPct val="50000"/>
                </a:spcBef>
              </a:pPr>
              <a:r>
                <a:rPr lang="zh-CN" altLang="en-US" sz="2400">
                  <a:solidFill>
                    <a:srgbClr val="000000"/>
                  </a:solidFill>
                  <a:latin typeface="Times New Roman" pitchFamily="18" charset="0"/>
                </a:rPr>
                <a:t>说明：</a:t>
              </a:r>
            </a:p>
          </p:txBody>
        </p:sp>
      </p:grpSp>
      <p:grpSp>
        <p:nvGrpSpPr>
          <p:cNvPr id="46083" name="Group 23"/>
          <p:cNvGrpSpPr>
            <a:grpSpLocks/>
          </p:cNvGrpSpPr>
          <p:nvPr/>
        </p:nvGrpSpPr>
        <p:grpSpPr bwMode="auto">
          <a:xfrm>
            <a:off x="6350" y="1449388"/>
            <a:ext cx="9323388" cy="1463675"/>
            <a:chOff x="4" y="913"/>
            <a:chExt cx="5873" cy="922"/>
          </a:xfrm>
        </p:grpSpPr>
        <p:sp>
          <p:nvSpPr>
            <p:cNvPr id="46089" name="Rectangle 10"/>
            <p:cNvSpPr>
              <a:spLocks noChangeArrowheads="1"/>
            </p:cNvSpPr>
            <p:nvPr/>
          </p:nvSpPr>
          <p:spPr bwMode="auto">
            <a:xfrm>
              <a:off x="4" y="913"/>
              <a:ext cx="5873" cy="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304800" eaLnBrk="0" hangingPunct="0">
                <a:lnSpc>
                  <a:spcPct val="125000"/>
                </a:lnSpc>
                <a:tabLst>
                  <a:tab pos="533400" algn="l"/>
                </a:tabLst>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随着权向量</a:t>
              </a:r>
              <a:r>
                <a:rPr lang="en-US" altLang="zh-CN" sz="2400" i="1">
                  <a:solidFill>
                    <a:srgbClr val="000000"/>
                  </a:solidFill>
                  <a:latin typeface="Times New Roman" pitchFamily="18" charset="0"/>
                </a:rPr>
                <a:t>W</a:t>
              </a:r>
              <a:r>
                <a:rPr lang="zh-CN" altLang="en-US" sz="2400">
                  <a:solidFill>
                    <a:srgbClr val="000000"/>
                  </a:solidFill>
                  <a:latin typeface="Times New Roman" pitchFamily="18" charset="0"/>
                </a:rPr>
                <a:t>向理想值接近，准则函数关于</a:t>
              </a:r>
              <a:r>
                <a:rPr lang="en-US" altLang="zh-CN" sz="2400" b="1" i="1">
                  <a:solidFill>
                    <a:srgbClr val="000000"/>
                  </a:solidFill>
                  <a:latin typeface="Times New Roman" pitchFamily="18" charset="0"/>
                </a:rPr>
                <a:t>W</a:t>
              </a:r>
              <a:r>
                <a:rPr lang="zh-CN" altLang="en-US" sz="2400">
                  <a:solidFill>
                    <a:srgbClr val="000000"/>
                  </a:solidFill>
                  <a:latin typeface="Times New Roman" pitchFamily="18" charset="0"/>
                </a:rPr>
                <a:t>的导数 </a:t>
              </a:r>
              <a:r>
                <a:rPr lang="en-US" altLang="zh-CN" sz="2400">
                  <a:solidFill>
                    <a:srgbClr val="000000"/>
                  </a:solidFill>
                  <a:latin typeface="Times New Roman" pitchFamily="18" charset="0"/>
                </a:rPr>
                <a:t>(      )</a:t>
              </a:r>
            </a:p>
            <a:p>
              <a:pPr indent="304800" eaLnBrk="0" hangingPunct="0">
                <a:lnSpc>
                  <a:spcPct val="125000"/>
                </a:lnSpc>
                <a:tabLst>
                  <a:tab pos="533400" algn="l"/>
                </a:tabLst>
              </a:pPr>
              <a:r>
                <a:rPr lang="zh-CN" altLang="en-US" sz="2400">
                  <a:solidFill>
                    <a:srgbClr val="000000"/>
                  </a:solidFill>
                  <a:latin typeface="Times New Roman" pitchFamily="18" charset="0"/>
                </a:rPr>
                <a:t>越来越趋近于零，这意味着准则函数</a:t>
              </a:r>
              <a:r>
                <a:rPr lang="en-US" altLang="zh-CN" sz="2400" i="1">
                  <a:solidFill>
                    <a:srgbClr val="000000"/>
                  </a:solidFill>
                  <a:latin typeface="Times New Roman" pitchFamily="18" charset="0"/>
                </a:rPr>
                <a:t>J </a:t>
              </a:r>
              <a:r>
                <a:rPr lang="zh-CN" altLang="en-US" sz="2400">
                  <a:solidFill>
                    <a:srgbClr val="000000"/>
                  </a:solidFill>
                  <a:latin typeface="Times New Roman" pitchFamily="18" charset="0"/>
                </a:rPr>
                <a:t>越来越接近最小值。当 </a:t>
              </a:r>
            </a:p>
            <a:p>
              <a:pPr indent="304800" eaLnBrk="0" hangingPunct="0">
                <a:lnSpc>
                  <a:spcPct val="125000"/>
                </a:lnSpc>
                <a:tabLst>
                  <a:tab pos="533400" algn="l"/>
                </a:tabLst>
              </a:pPr>
              <a:r>
                <a:rPr lang="zh-CN" altLang="en-US" sz="2400">
                  <a:solidFill>
                    <a:srgbClr val="000000"/>
                  </a:solidFill>
                  <a:latin typeface="Times New Roman" pitchFamily="18" charset="0"/>
                </a:rPr>
                <a:t>最终           时，</a:t>
              </a:r>
              <a:r>
                <a:rPr lang="en-US" altLang="zh-CN" sz="2400" i="1">
                  <a:solidFill>
                    <a:srgbClr val="000000"/>
                  </a:solidFill>
                  <a:latin typeface="Times New Roman" pitchFamily="18" charset="0"/>
                </a:rPr>
                <a:t>J</a:t>
              </a:r>
              <a:r>
                <a:rPr lang="zh-CN" altLang="en-US" sz="2400">
                  <a:solidFill>
                    <a:srgbClr val="000000"/>
                  </a:solidFill>
                  <a:latin typeface="Times New Roman" pitchFamily="18" charset="0"/>
                </a:rPr>
                <a:t>达到最小值，此时</a:t>
              </a:r>
              <a:r>
                <a:rPr lang="en-US" altLang="zh-CN" sz="2400" b="1" i="1">
                  <a:solidFill>
                    <a:srgbClr val="000000"/>
                  </a:solidFill>
                  <a:latin typeface="Times New Roman" pitchFamily="18" charset="0"/>
                </a:rPr>
                <a:t>W</a:t>
              </a:r>
              <a:r>
                <a:rPr lang="zh-CN" altLang="en-US" sz="2400">
                  <a:solidFill>
                    <a:srgbClr val="000000"/>
                  </a:solidFill>
                  <a:latin typeface="Times New Roman" pitchFamily="18" charset="0"/>
                </a:rPr>
                <a:t>不再改变，算法收敛。</a:t>
              </a:r>
            </a:p>
          </p:txBody>
        </p:sp>
        <p:graphicFrame>
          <p:nvGraphicFramePr>
            <p:cNvPr id="46090" name="Object 6"/>
            <p:cNvGraphicFramePr>
              <a:graphicFrameLocks noChangeAspect="1"/>
            </p:cNvGraphicFramePr>
            <p:nvPr/>
          </p:nvGraphicFramePr>
          <p:xfrm>
            <a:off x="5105" y="1018"/>
            <a:ext cx="250" cy="214"/>
          </p:xfrm>
          <a:graphic>
            <a:graphicData uri="http://schemas.openxmlformats.org/presentationml/2006/ole">
              <mc:AlternateContent xmlns:mc="http://schemas.openxmlformats.org/markup-compatibility/2006">
                <mc:Choice xmlns:v="urn:schemas-microsoft-com:vml" Requires="v">
                  <p:oleObj spid="_x0000_s705547" name="公式" r:id="rId3" imgW="241091" imgH="177646" progId="Equation.3">
                    <p:embed/>
                  </p:oleObj>
                </mc:Choice>
                <mc:Fallback>
                  <p:oleObj name="公式" r:id="rId3" imgW="241091" imgH="177646" progId="Equation.3">
                    <p:embed/>
                    <p:pic>
                      <p:nvPicPr>
                        <p:cNvPr id="460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 y="1018"/>
                          <a:ext cx="25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1" name="Object 4"/>
            <p:cNvGraphicFramePr>
              <a:graphicFrameLocks noChangeAspect="1"/>
            </p:cNvGraphicFramePr>
            <p:nvPr/>
          </p:nvGraphicFramePr>
          <p:xfrm>
            <a:off x="617" y="1586"/>
            <a:ext cx="519" cy="213"/>
          </p:xfrm>
          <a:graphic>
            <a:graphicData uri="http://schemas.openxmlformats.org/presentationml/2006/ole">
              <mc:AlternateContent xmlns:mc="http://schemas.openxmlformats.org/markup-compatibility/2006">
                <mc:Choice xmlns:v="urn:schemas-microsoft-com:vml" Requires="v">
                  <p:oleObj spid="_x0000_s705548" name="公式" r:id="rId5" imgW="469696" imgH="177723" progId="Equation.3">
                    <p:embed/>
                  </p:oleObj>
                </mc:Choice>
                <mc:Fallback>
                  <p:oleObj name="公式" r:id="rId5" imgW="469696" imgH="177723" progId="Equation.3">
                    <p:embed/>
                    <p:pic>
                      <p:nvPicPr>
                        <p:cNvPr id="4609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 y="1586"/>
                          <a:ext cx="5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6084" name="Rectangle 13"/>
          <p:cNvSpPr>
            <a:spLocks noChangeArrowheads="1"/>
          </p:cNvSpPr>
          <p:nvPr/>
        </p:nvSpPr>
        <p:spPr bwMode="auto">
          <a:xfrm>
            <a:off x="-515938" y="2874963"/>
            <a:ext cx="9659938"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933450">
              <a:lnSpc>
                <a:spcPct val="125000"/>
              </a:lnSpc>
            </a:pPr>
            <a:r>
              <a:rPr lang="en-US" altLang="zh-CN" sz="2400">
                <a:solidFill>
                  <a:srgbClr val="000000"/>
                </a:solidFill>
                <a:latin typeface="Times New Roman" pitchFamily="18" charset="0"/>
              </a:rPr>
              <a:t>        —— </a:t>
            </a:r>
            <a:r>
              <a:rPr lang="zh-CN" altLang="en-US" sz="2400">
                <a:solidFill>
                  <a:srgbClr val="000000"/>
                </a:solidFill>
                <a:latin typeface="Times New Roman" pitchFamily="18" charset="0"/>
              </a:rPr>
              <a:t>将感知器算法中联立不等式求解</a:t>
            </a:r>
            <a:r>
              <a:rPr lang="en-US" altLang="zh-CN" sz="2400" b="1" i="1">
                <a:solidFill>
                  <a:srgbClr val="000000"/>
                </a:solidFill>
                <a:latin typeface="Times New Roman" pitchFamily="18" charset="0"/>
              </a:rPr>
              <a:t>W</a:t>
            </a:r>
            <a:r>
              <a:rPr lang="zh-CN" altLang="en-US" sz="2400">
                <a:solidFill>
                  <a:srgbClr val="000000"/>
                </a:solidFill>
                <a:latin typeface="Times New Roman" pitchFamily="18" charset="0"/>
              </a:rPr>
              <a:t>的问题，转换为</a:t>
            </a:r>
          </a:p>
          <a:p>
            <a:pPr indent="933450">
              <a:lnSpc>
                <a:spcPct val="125000"/>
              </a:lnSpc>
            </a:pPr>
            <a:r>
              <a:rPr lang="zh-CN" altLang="en-US" sz="2400">
                <a:solidFill>
                  <a:srgbClr val="000000"/>
                </a:solidFill>
                <a:latin typeface="Times New Roman" pitchFamily="18" charset="0"/>
              </a:rPr>
              <a:t>求函数</a:t>
            </a:r>
            <a:r>
              <a:rPr lang="en-US" altLang="zh-CN" sz="2400" i="1">
                <a:solidFill>
                  <a:srgbClr val="000000"/>
                </a:solidFill>
                <a:latin typeface="Times New Roman" pitchFamily="18" charset="0"/>
              </a:rPr>
              <a:t>J</a:t>
            </a:r>
            <a:r>
              <a:rPr lang="zh-CN" altLang="en-US" sz="2400">
                <a:solidFill>
                  <a:srgbClr val="000000"/>
                </a:solidFill>
                <a:latin typeface="Times New Roman" pitchFamily="18" charset="0"/>
              </a:rPr>
              <a:t>极小值的问题。</a:t>
            </a:r>
          </a:p>
        </p:txBody>
      </p:sp>
      <p:graphicFrame>
        <p:nvGraphicFramePr>
          <p:cNvPr id="46085" name="Object 14"/>
          <p:cNvGraphicFramePr>
            <a:graphicFrameLocks noChangeAspect="1"/>
          </p:cNvGraphicFramePr>
          <p:nvPr/>
        </p:nvGraphicFramePr>
        <p:xfrm>
          <a:off x="1446213" y="676275"/>
          <a:ext cx="7015162" cy="914400"/>
        </p:xfrm>
        <a:graphic>
          <a:graphicData uri="http://schemas.openxmlformats.org/presentationml/2006/ole">
            <mc:AlternateContent xmlns:mc="http://schemas.openxmlformats.org/markup-compatibility/2006">
              <mc:Choice xmlns:v="urn:schemas-microsoft-com:vml" Requires="v">
                <p:oleObj spid="_x0000_s705549" name="公式" r:id="rId7" imgW="3213100" imgH="457200" progId="Equation.3">
                  <p:embed/>
                </p:oleObj>
              </mc:Choice>
              <mc:Fallback>
                <p:oleObj name="公式" r:id="rId7" imgW="3213100" imgH="457200" progId="Equation.3">
                  <p:embed/>
                  <p:pic>
                    <p:nvPicPr>
                      <p:cNvPr id="4608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6213" y="676275"/>
                        <a:ext cx="70151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2225" name="Rectangle 17"/>
          <p:cNvSpPr>
            <a:spLocks noChangeArrowheads="1"/>
          </p:cNvSpPr>
          <p:nvPr/>
        </p:nvSpPr>
        <p:spPr bwMode="auto">
          <a:xfrm>
            <a:off x="409575" y="4959350"/>
            <a:ext cx="873125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a:solidFill>
                  <a:srgbClr val="000000"/>
                </a:solidFill>
                <a:latin typeface="Times New Roman" pitchFamily="18" charset="0"/>
              </a:rPr>
              <a:t>        c) </a:t>
            </a:r>
            <a:r>
              <a:rPr lang="zh-CN" altLang="en-US" sz="2400">
                <a:solidFill>
                  <a:srgbClr val="000000"/>
                </a:solidFill>
                <a:latin typeface="Times New Roman" pitchFamily="18" charset="0"/>
              </a:rPr>
              <a:t>梯度算法是求解权向量的一般解法，算法的具体计算形</a:t>
            </a:r>
          </a:p>
          <a:p>
            <a:pPr>
              <a:lnSpc>
                <a:spcPct val="125000"/>
              </a:lnSpc>
            </a:pPr>
            <a:r>
              <a:rPr lang="zh-CN" altLang="en-US" sz="2400">
                <a:solidFill>
                  <a:srgbClr val="000000"/>
                </a:solidFill>
                <a:latin typeface="Times New Roman" pitchFamily="18" charset="0"/>
              </a:rPr>
              <a:t>式取决于准则函数</a:t>
            </a:r>
            <a:r>
              <a:rPr lang="en-US" altLang="zh-CN" sz="2400" i="1">
                <a:solidFill>
                  <a:srgbClr val="000000"/>
                </a:solidFill>
                <a:latin typeface="Times New Roman" pitchFamily="18" charset="0"/>
              </a:rPr>
              <a:t>J</a:t>
            </a:r>
            <a:r>
              <a:rPr lang="en-US" altLang="zh-CN" sz="2400">
                <a:solidFill>
                  <a:srgbClr val="000000"/>
                </a:solidFill>
                <a:latin typeface="Times New Roman" pitchFamily="18" charset="0"/>
              </a:rPr>
              <a:t>(</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 </a:t>
            </a:r>
            <a:r>
              <a:rPr lang="en-US" altLang="zh-CN" sz="2400" b="1" i="1">
                <a:solidFill>
                  <a:srgbClr val="000000"/>
                </a:solidFill>
                <a:latin typeface="Times New Roman" pitchFamily="18" charset="0"/>
              </a:rPr>
              <a:t>X</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的选择，</a:t>
            </a:r>
            <a:r>
              <a:rPr lang="en-US" altLang="zh-CN" sz="2400" i="1">
                <a:solidFill>
                  <a:srgbClr val="000000"/>
                </a:solidFill>
                <a:latin typeface="Times New Roman" pitchFamily="18" charset="0"/>
              </a:rPr>
              <a:t>J</a:t>
            </a:r>
            <a:r>
              <a:rPr lang="en-US" altLang="zh-CN" sz="2400">
                <a:solidFill>
                  <a:srgbClr val="000000"/>
                </a:solidFill>
                <a:latin typeface="Times New Roman" pitchFamily="18" charset="0"/>
              </a:rPr>
              <a:t>(</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 </a:t>
            </a:r>
            <a:r>
              <a:rPr lang="en-US" altLang="zh-CN" sz="2400" b="1" i="1">
                <a:solidFill>
                  <a:srgbClr val="000000"/>
                </a:solidFill>
                <a:latin typeface="Times New Roman" pitchFamily="18" charset="0"/>
              </a:rPr>
              <a:t>X</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的形式不同，得到的</a:t>
            </a:r>
          </a:p>
          <a:p>
            <a:pPr>
              <a:lnSpc>
                <a:spcPct val="125000"/>
              </a:lnSpc>
            </a:pPr>
            <a:r>
              <a:rPr lang="zh-CN" altLang="en-US" sz="2400">
                <a:solidFill>
                  <a:srgbClr val="000000"/>
                </a:solidFill>
                <a:latin typeface="Times New Roman" pitchFamily="18" charset="0"/>
              </a:rPr>
              <a:t>具体算法不同。</a:t>
            </a:r>
          </a:p>
        </p:txBody>
      </p:sp>
      <p:sp>
        <p:nvSpPr>
          <p:cNvPr id="46087" name="Text Box 18"/>
          <p:cNvSpPr txBox="1">
            <a:spLocks noChangeArrowheads="1"/>
          </p:cNvSpPr>
          <p:nvPr/>
        </p:nvSpPr>
        <p:spPr bwMode="auto">
          <a:xfrm>
            <a:off x="0" y="723900"/>
            <a:ext cx="15748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spcBef>
                <a:spcPct val="50000"/>
              </a:spcBef>
            </a:pPr>
            <a:r>
              <a:rPr lang="en-US" altLang="zh-CN" sz="2400">
                <a:solidFill>
                  <a:srgbClr val="000000"/>
                </a:solidFill>
                <a:latin typeface="Times New Roman" pitchFamily="18" charset="0"/>
              </a:rPr>
              <a:t>a) </a:t>
            </a:r>
          </a:p>
        </p:txBody>
      </p:sp>
      <p:sp>
        <p:nvSpPr>
          <p:cNvPr id="222228" name="Rectangle 20"/>
          <p:cNvSpPr>
            <a:spLocks noChangeArrowheads="1"/>
          </p:cNvSpPr>
          <p:nvPr/>
        </p:nvSpPr>
        <p:spPr bwMode="auto">
          <a:xfrm>
            <a:off x="465138" y="3930650"/>
            <a:ext cx="86788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a:solidFill>
                  <a:srgbClr val="000000"/>
                </a:solidFill>
                <a:latin typeface="Times New Roman" pitchFamily="18" charset="0"/>
              </a:rPr>
              <a:t>        b) </a:t>
            </a:r>
            <a:r>
              <a:rPr lang="en-US" altLang="zh-CN" sz="2400" i="1">
                <a:solidFill>
                  <a:srgbClr val="000000"/>
                </a:solidFill>
                <a:latin typeface="Times New Roman" pitchFamily="18" charset="0"/>
              </a:rPr>
              <a:t>c</a:t>
            </a:r>
            <a:r>
              <a:rPr lang="zh-CN" altLang="en-US" sz="2400">
                <a:solidFill>
                  <a:srgbClr val="000000"/>
                </a:solidFill>
                <a:latin typeface="Times New Roman" pitchFamily="18" charset="0"/>
              </a:rPr>
              <a:t>值的选择很重要，如</a:t>
            </a:r>
            <a:r>
              <a:rPr lang="en-US" altLang="zh-CN" sz="2400" i="1">
                <a:solidFill>
                  <a:srgbClr val="000000"/>
                </a:solidFill>
                <a:latin typeface="Times New Roman" pitchFamily="18" charset="0"/>
              </a:rPr>
              <a:t>c</a:t>
            </a:r>
            <a:r>
              <a:rPr lang="zh-CN" altLang="en-US" sz="2400">
                <a:solidFill>
                  <a:srgbClr val="000000"/>
                </a:solidFill>
                <a:latin typeface="Times New Roman" pitchFamily="18" charset="0"/>
              </a:rPr>
              <a:t>值太小，收敛太慢；但若太大，搜索又可能过头，甚至引起发散。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228"/>
                                        </p:tgtEl>
                                        <p:attrNameLst>
                                          <p:attrName>style.visibility</p:attrName>
                                        </p:attrNameLst>
                                      </p:cBhvr>
                                      <p:to>
                                        <p:strVal val="visible"/>
                                      </p:to>
                                    </p:set>
                                    <p:animEffect transition="in" filter="fade">
                                      <p:cBhvr>
                                        <p:cTn id="7" dur="500"/>
                                        <p:tgtEl>
                                          <p:spTgt spid="222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2225"/>
                                        </p:tgtEl>
                                        <p:attrNameLst>
                                          <p:attrName>style.visibility</p:attrName>
                                        </p:attrNameLst>
                                      </p:cBhvr>
                                      <p:to>
                                        <p:strVal val="visible"/>
                                      </p:to>
                                    </p:set>
                                    <p:animEffect transition="in" filter="fade">
                                      <p:cBhvr>
                                        <p:cTn id="12" dur="500"/>
                                        <p:tgtEl>
                                          <p:spTgt spid="22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5" grpId="0"/>
      <p:bldP spid="2222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ChangeArrowheads="1"/>
          </p:cNvSpPr>
          <p:nvPr/>
        </p:nvSpPr>
        <p:spPr bwMode="auto">
          <a:xfrm>
            <a:off x="38100" y="9636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itchFamily="18" charset="0"/>
            </a:endParaRPr>
          </a:p>
        </p:txBody>
      </p:sp>
      <p:sp>
        <p:nvSpPr>
          <p:cNvPr id="47107" name="Rectangle 31"/>
          <p:cNvSpPr>
            <a:spLocks noChangeArrowheads="1"/>
          </p:cNvSpPr>
          <p:nvPr/>
        </p:nvSpPr>
        <p:spPr bwMode="auto">
          <a:xfrm>
            <a:off x="347663" y="660400"/>
            <a:ext cx="33321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en-US" altLang="zh-CN" sz="2400" b="1">
                <a:solidFill>
                  <a:srgbClr val="000000"/>
                </a:solidFill>
                <a:latin typeface="Times New Roman" pitchFamily="18" charset="0"/>
              </a:rPr>
              <a:t>3.6.2  </a:t>
            </a:r>
            <a:r>
              <a:rPr lang="zh-CN" altLang="en-US" sz="2400" b="1">
                <a:solidFill>
                  <a:srgbClr val="000000"/>
                </a:solidFill>
                <a:latin typeface="Times New Roman" pitchFamily="18" charset="0"/>
              </a:rPr>
              <a:t>固定增量法</a:t>
            </a:r>
          </a:p>
        </p:txBody>
      </p:sp>
      <p:sp>
        <p:nvSpPr>
          <p:cNvPr id="47108" name="Rectangle 33"/>
          <p:cNvSpPr>
            <a:spLocks noChangeArrowheads="1"/>
          </p:cNvSpPr>
          <p:nvPr/>
        </p:nvSpPr>
        <p:spPr bwMode="auto">
          <a:xfrm>
            <a:off x="771525" y="1227138"/>
            <a:ext cx="170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itchFamily="18" charset="0"/>
              </a:rPr>
              <a:t>准则函数：</a:t>
            </a:r>
            <a:endParaRPr lang="zh-CN" altLang="en-US" sz="2400">
              <a:solidFill>
                <a:srgbClr val="000000"/>
              </a:solidFill>
            </a:endParaRPr>
          </a:p>
        </p:txBody>
      </p:sp>
      <p:sp>
        <p:nvSpPr>
          <p:cNvPr id="47109" name="Rectangle 34"/>
          <p:cNvSpPr>
            <a:spLocks noChangeArrowheads="1"/>
          </p:cNvSpPr>
          <p:nvPr/>
        </p:nvSpPr>
        <p:spPr bwMode="auto">
          <a:xfrm>
            <a:off x="771525" y="2535238"/>
            <a:ext cx="292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itchFamily="18" charset="0"/>
              </a:rPr>
              <a:t>求</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k</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的递推公式：</a:t>
            </a:r>
          </a:p>
        </p:txBody>
      </p:sp>
      <p:sp>
        <p:nvSpPr>
          <p:cNvPr id="161837" name="Rectangle 45" descr="5%"/>
          <p:cNvSpPr>
            <a:spLocks noChangeArrowheads="1"/>
          </p:cNvSpPr>
          <p:nvPr/>
        </p:nvSpPr>
        <p:spPr bwMode="auto">
          <a:xfrm>
            <a:off x="812800" y="3683000"/>
            <a:ext cx="4346575" cy="901700"/>
          </a:xfrm>
          <a:prstGeom prst="rect">
            <a:avLst/>
          </a:prstGeom>
          <a:pattFill prst="pct5">
            <a:fgClr>
              <a:srgbClr val="FFA143"/>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itchFamily="18" charset="0"/>
            </a:endParaRPr>
          </a:p>
        </p:txBody>
      </p:sp>
      <p:sp>
        <p:nvSpPr>
          <p:cNvPr id="161832" name="Rectangle 40"/>
          <p:cNvSpPr>
            <a:spLocks noChangeArrowheads="1"/>
          </p:cNvSpPr>
          <p:nvPr/>
        </p:nvSpPr>
        <p:spPr bwMode="auto">
          <a:xfrm>
            <a:off x="876300" y="3927475"/>
            <a:ext cx="184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itchFamily="18" charset="0"/>
              </a:rPr>
              <a:t>1. </a:t>
            </a:r>
            <a:r>
              <a:rPr lang="zh-CN" altLang="en-US" sz="2400">
                <a:solidFill>
                  <a:srgbClr val="000000"/>
                </a:solidFill>
                <a:latin typeface="Times New Roman" pitchFamily="18" charset="0"/>
              </a:rPr>
              <a:t>求</a:t>
            </a:r>
            <a:r>
              <a:rPr lang="en-US" altLang="zh-CN" sz="2400" i="1">
                <a:solidFill>
                  <a:srgbClr val="000000"/>
                </a:solidFill>
                <a:latin typeface="Times New Roman" pitchFamily="18" charset="0"/>
              </a:rPr>
              <a:t>J</a:t>
            </a:r>
            <a:r>
              <a:rPr lang="zh-CN" altLang="en-US" sz="2400">
                <a:solidFill>
                  <a:srgbClr val="000000"/>
                </a:solidFill>
                <a:latin typeface="Times New Roman" pitchFamily="18" charset="0"/>
              </a:rPr>
              <a:t>的梯度</a:t>
            </a:r>
          </a:p>
        </p:txBody>
      </p:sp>
      <p:graphicFrame>
        <p:nvGraphicFramePr>
          <p:cNvPr id="161831" name="Object 39"/>
          <p:cNvGraphicFramePr>
            <a:graphicFrameLocks noChangeAspect="1"/>
          </p:cNvGraphicFramePr>
          <p:nvPr/>
        </p:nvGraphicFramePr>
        <p:xfrm>
          <a:off x="2641600" y="3860800"/>
          <a:ext cx="2457450" cy="787400"/>
        </p:xfrm>
        <a:graphic>
          <a:graphicData uri="http://schemas.openxmlformats.org/presentationml/2006/ole">
            <mc:AlternateContent xmlns:mc="http://schemas.openxmlformats.org/markup-compatibility/2006">
              <mc:Choice xmlns:v="urn:schemas-microsoft-com:vml" Requires="v">
                <p:oleObj spid="_x0000_s706580" name="公式" r:id="rId4" imgW="1218671" imgH="393529" progId="Equation.3">
                  <p:embed/>
                </p:oleObj>
              </mc:Choice>
              <mc:Fallback>
                <p:oleObj name="公式" r:id="rId4" imgW="1218671" imgH="393529" progId="Equation.3">
                  <p:embed/>
                  <p:pic>
                    <p:nvPicPr>
                      <p:cNvPr id="161831"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3860800"/>
                        <a:ext cx="24574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33" name="Rectangle 41"/>
          <p:cNvSpPr>
            <a:spLocks noChangeArrowheads="1"/>
          </p:cNvSpPr>
          <p:nvPr/>
        </p:nvSpPr>
        <p:spPr bwMode="auto">
          <a:xfrm>
            <a:off x="773113" y="4778375"/>
            <a:ext cx="706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itchFamily="18" charset="0"/>
              </a:rPr>
              <a:t>方法：函数对向量求导</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函数对向量的分量求导，即</a:t>
            </a:r>
            <a:endParaRPr lang="zh-CN" altLang="en-US" sz="2400">
              <a:solidFill>
                <a:srgbClr val="000000"/>
              </a:solidFill>
            </a:endParaRPr>
          </a:p>
        </p:txBody>
      </p:sp>
      <p:graphicFrame>
        <p:nvGraphicFramePr>
          <p:cNvPr id="161834" name="Object 42"/>
          <p:cNvGraphicFramePr>
            <a:graphicFrameLocks noChangeAspect="1"/>
          </p:cNvGraphicFramePr>
          <p:nvPr/>
        </p:nvGraphicFramePr>
        <p:xfrm>
          <a:off x="2701925" y="5289550"/>
          <a:ext cx="3316288" cy="1017588"/>
        </p:xfrm>
        <a:graphic>
          <a:graphicData uri="http://schemas.openxmlformats.org/presentationml/2006/ole">
            <mc:AlternateContent xmlns:mc="http://schemas.openxmlformats.org/markup-compatibility/2006">
              <mc:Choice xmlns:v="urn:schemas-microsoft-com:vml" Requires="v">
                <p:oleObj spid="_x0000_s706581" name="公式" r:id="rId6" imgW="1346200" imgH="508000" progId="Equation.3">
                  <p:embed/>
                </p:oleObj>
              </mc:Choice>
              <mc:Fallback>
                <p:oleObj name="公式" r:id="rId6" imgW="1346200" imgH="508000" progId="Equation.3">
                  <p:embed/>
                  <p:pic>
                    <p:nvPicPr>
                      <p:cNvPr id="161834"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925" y="5289550"/>
                        <a:ext cx="3316288"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Rectangle 47"/>
          <p:cNvSpPr>
            <a:spLocks noChangeArrowheads="1"/>
          </p:cNvSpPr>
          <p:nvPr/>
        </p:nvSpPr>
        <p:spPr bwMode="auto">
          <a:xfrm>
            <a:off x="744538" y="1944688"/>
            <a:ext cx="84248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itchFamily="18" charset="0"/>
                <a:cs typeface="Times New Roman" pitchFamily="18" charset="0"/>
              </a:rPr>
              <a:t>该准则函数有唯一最小值</a:t>
            </a:r>
            <a:r>
              <a:rPr lang="zh-CN" altLang="en-US" sz="2400">
                <a:solidFill>
                  <a:srgbClr val="000000"/>
                </a:solidFill>
                <a:cs typeface="Times New Roman" pitchFamily="18" charset="0"/>
              </a:rPr>
              <a:t>“</a:t>
            </a:r>
            <a:r>
              <a:rPr lang="en-US" altLang="zh-CN" sz="2400">
                <a:solidFill>
                  <a:srgbClr val="000000"/>
                </a:solidFill>
                <a:latin typeface="Times New Roman" pitchFamily="18" charset="0"/>
              </a:rPr>
              <a:t>0</a:t>
            </a:r>
            <a:r>
              <a:rPr lang="en-US" altLang="zh-CN" sz="2400">
                <a:solidFill>
                  <a:srgbClr val="000000"/>
                </a:solidFill>
                <a:latin typeface="Times New Roman" pitchFamily="18" charset="0"/>
                <a:cs typeface="Times New Roman" pitchFamily="18" charset="0"/>
              </a:rPr>
              <a:t>”</a:t>
            </a:r>
            <a:r>
              <a:rPr lang="zh-CN" altLang="en-US" sz="2400">
                <a:solidFill>
                  <a:srgbClr val="000000"/>
                </a:solidFill>
                <a:latin typeface="Times New Roman" pitchFamily="18" charset="0"/>
                <a:cs typeface="Times New Roman" pitchFamily="18" charset="0"/>
              </a:rPr>
              <a:t>，且发生在                 </a:t>
            </a:r>
            <a:r>
              <a:rPr lang="zh-CN" altLang="en-US" sz="2400">
                <a:solidFill>
                  <a:srgbClr val="000000"/>
                </a:solidFill>
                <a:latin typeface="Times New Roman" pitchFamily="18" charset="0"/>
              </a:rPr>
              <a:t>的时候。 </a:t>
            </a:r>
          </a:p>
        </p:txBody>
      </p:sp>
      <p:graphicFrame>
        <p:nvGraphicFramePr>
          <p:cNvPr id="47116" name="Object 46"/>
          <p:cNvGraphicFramePr>
            <a:graphicFrameLocks noChangeAspect="1"/>
          </p:cNvGraphicFramePr>
          <p:nvPr/>
        </p:nvGraphicFramePr>
        <p:xfrm>
          <a:off x="6319838" y="1955800"/>
          <a:ext cx="1223962" cy="406400"/>
        </p:xfrm>
        <a:graphic>
          <a:graphicData uri="http://schemas.openxmlformats.org/presentationml/2006/ole">
            <mc:AlternateContent xmlns:mc="http://schemas.openxmlformats.org/markup-compatibility/2006">
              <mc:Choice xmlns:v="urn:schemas-microsoft-com:vml" Requires="v">
                <p:oleObj spid="_x0000_s706582" name="公式" r:id="rId8" imgW="622030" imgH="203112" progId="Equation.3">
                  <p:embed/>
                </p:oleObj>
              </mc:Choice>
              <mc:Fallback>
                <p:oleObj name="公式" r:id="rId8" imgW="622030" imgH="203112" progId="Equation.3">
                  <p:embed/>
                  <p:pic>
                    <p:nvPicPr>
                      <p:cNvPr id="47116"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9838" y="1955800"/>
                        <a:ext cx="12239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7" name="Rectangle 36"/>
          <p:cNvSpPr>
            <a:spLocks noChangeArrowheads="1"/>
          </p:cNvSpPr>
          <p:nvPr/>
        </p:nvSpPr>
        <p:spPr bwMode="auto">
          <a:xfrm>
            <a:off x="762000" y="3073400"/>
            <a:ext cx="82581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itchFamily="18" charset="0"/>
              </a:rPr>
              <a:t>设                                            ，</a:t>
            </a:r>
            <a:endParaRPr lang="zh-CN" altLang="en-US" sz="2400">
              <a:solidFill>
                <a:srgbClr val="000000"/>
              </a:solidFill>
            </a:endParaRPr>
          </a:p>
        </p:txBody>
      </p:sp>
      <p:graphicFrame>
        <p:nvGraphicFramePr>
          <p:cNvPr id="47118" name="Object 35"/>
          <p:cNvGraphicFramePr>
            <a:graphicFrameLocks noChangeAspect="1"/>
          </p:cNvGraphicFramePr>
          <p:nvPr/>
        </p:nvGraphicFramePr>
        <p:xfrm>
          <a:off x="1247775" y="3028950"/>
          <a:ext cx="2563813" cy="508000"/>
        </p:xfrm>
        <a:graphic>
          <a:graphicData uri="http://schemas.openxmlformats.org/presentationml/2006/ole">
            <mc:AlternateContent xmlns:mc="http://schemas.openxmlformats.org/markup-compatibility/2006">
              <mc:Choice xmlns:v="urn:schemas-microsoft-com:vml" Requires="v">
                <p:oleObj spid="_x0000_s706583" name="公式" r:id="rId10" imgW="1282700" imgH="254000" progId="Equation.3">
                  <p:embed/>
                </p:oleObj>
              </mc:Choice>
              <mc:Fallback>
                <p:oleObj name="公式" r:id="rId10" imgW="1282700" imgH="254000" progId="Equation.3">
                  <p:embed/>
                  <p:pic>
                    <p:nvPicPr>
                      <p:cNvPr id="47118" name="Object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7775" y="3028950"/>
                        <a:ext cx="25638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9" name="Object 50"/>
          <p:cNvGraphicFramePr>
            <a:graphicFrameLocks noChangeAspect="1"/>
          </p:cNvGraphicFramePr>
          <p:nvPr/>
        </p:nvGraphicFramePr>
        <p:xfrm>
          <a:off x="4652963" y="3036888"/>
          <a:ext cx="3173412" cy="508000"/>
        </p:xfrm>
        <a:graphic>
          <a:graphicData uri="http://schemas.openxmlformats.org/presentationml/2006/ole">
            <mc:AlternateContent xmlns:mc="http://schemas.openxmlformats.org/markup-compatibility/2006">
              <mc:Choice xmlns:v="urn:schemas-microsoft-com:vml" Requires="v">
                <p:oleObj spid="_x0000_s706584" name="公式" r:id="rId12" imgW="1586811" imgH="253890" progId="Equation.3">
                  <p:embed/>
                </p:oleObj>
              </mc:Choice>
              <mc:Fallback>
                <p:oleObj name="公式" r:id="rId12" imgW="1586811" imgH="253890" progId="Equation.3">
                  <p:embed/>
                  <p:pic>
                    <p:nvPicPr>
                      <p:cNvPr id="47119" name="Object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2963" y="3036888"/>
                        <a:ext cx="31734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20" name="Object 57"/>
          <p:cNvGraphicFramePr>
            <a:graphicFrameLocks noChangeAspect="1"/>
          </p:cNvGraphicFramePr>
          <p:nvPr/>
        </p:nvGraphicFramePr>
        <p:xfrm>
          <a:off x="2328863" y="1093788"/>
          <a:ext cx="3976687" cy="788987"/>
        </p:xfrm>
        <a:graphic>
          <a:graphicData uri="http://schemas.openxmlformats.org/presentationml/2006/ole">
            <mc:AlternateContent xmlns:mc="http://schemas.openxmlformats.org/markup-compatibility/2006">
              <mc:Choice xmlns:v="urn:schemas-microsoft-com:vml" Requires="v">
                <p:oleObj spid="_x0000_s706585" name="公式" r:id="rId14" imgW="1815312" imgH="393529" progId="Equation.3">
                  <p:embed/>
                </p:oleObj>
              </mc:Choice>
              <mc:Fallback>
                <p:oleObj name="公式" r:id="rId14" imgW="1815312" imgH="393529" progId="Equation.3">
                  <p:embed/>
                  <p:pic>
                    <p:nvPicPr>
                      <p:cNvPr id="47120" name="Object 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8863" y="1093788"/>
                        <a:ext cx="3976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837"/>
                                        </p:tgtEl>
                                        <p:attrNameLst>
                                          <p:attrName>style.visibility</p:attrName>
                                        </p:attrNameLst>
                                      </p:cBhvr>
                                      <p:to>
                                        <p:strVal val="visible"/>
                                      </p:to>
                                    </p:set>
                                    <p:animEffect transition="in" filter="fade">
                                      <p:cBhvr>
                                        <p:cTn id="7" dur="500"/>
                                        <p:tgtEl>
                                          <p:spTgt spid="1618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832"/>
                                        </p:tgtEl>
                                        <p:attrNameLst>
                                          <p:attrName>style.visibility</p:attrName>
                                        </p:attrNameLst>
                                      </p:cBhvr>
                                      <p:to>
                                        <p:strVal val="visible"/>
                                      </p:to>
                                    </p:set>
                                    <p:animEffect transition="in" filter="fade">
                                      <p:cBhvr>
                                        <p:cTn id="10" dur="500"/>
                                        <p:tgtEl>
                                          <p:spTgt spid="161832"/>
                                        </p:tgtEl>
                                      </p:cBhvr>
                                    </p:animEffect>
                                  </p:childTnLst>
                                </p:cTn>
                              </p:par>
                              <p:par>
                                <p:cTn id="11" presetID="10" presetClass="entr" presetSubtype="0" fill="hold" nodeType="withEffect">
                                  <p:stCondLst>
                                    <p:cond delay="0"/>
                                  </p:stCondLst>
                                  <p:childTnLst>
                                    <p:set>
                                      <p:cBhvr>
                                        <p:cTn id="12" dur="1" fill="hold">
                                          <p:stCondLst>
                                            <p:cond delay="0"/>
                                          </p:stCondLst>
                                        </p:cTn>
                                        <p:tgtEl>
                                          <p:spTgt spid="161831"/>
                                        </p:tgtEl>
                                        <p:attrNameLst>
                                          <p:attrName>style.visibility</p:attrName>
                                        </p:attrNameLst>
                                      </p:cBhvr>
                                      <p:to>
                                        <p:strVal val="visible"/>
                                      </p:to>
                                    </p:set>
                                    <p:animEffect transition="in" filter="fade">
                                      <p:cBhvr>
                                        <p:cTn id="13" dur="500"/>
                                        <p:tgtEl>
                                          <p:spTgt spid="1618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1833"/>
                                        </p:tgtEl>
                                        <p:attrNameLst>
                                          <p:attrName>style.visibility</p:attrName>
                                        </p:attrNameLst>
                                      </p:cBhvr>
                                      <p:to>
                                        <p:strVal val="visible"/>
                                      </p:to>
                                    </p:set>
                                    <p:animEffect transition="in" filter="fade">
                                      <p:cBhvr>
                                        <p:cTn id="16" dur="500"/>
                                        <p:tgtEl>
                                          <p:spTgt spid="161833"/>
                                        </p:tgtEl>
                                      </p:cBhvr>
                                    </p:animEffect>
                                  </p:childTnLst>
                                </p:cTn>
                              </p:par>
                              <p:par>
                                <p:cTn id="17" presetID="10" presetClass="entr" presetSubtype="0" fill="hold" nodeType="withEffect">
                                  <p:stCondLst>
                                    <p:cond delay="0"/>
                                  </p:stCondLst>
                                  <p:childTnLst>
                                    <p:set>
                                      <p:cBhvr>
                                        <p:cTn id="18" dur="1" fill="hold">
                                          <p:stCondLst>
                                            <p:cond delay="0"/>
                                          </p:stCondLst>
                                        </p:cTn>
                                        <p:tgtEl>
                                          <p:spTgt spid="161834"/>
                                        </p:tgtEl>
                                        <p:attrNameLst>
                                          <p:attrName>style.visibility</p:attrName>
                                        </p:attrNameLst>
                                      </p:cBhvr>
                                      <p:to>
                                        <p:strVal val="visible"/>
                                      </p:to>
                                    </p:set>
                                    <p:animEffect transition="in" filter="fade">
                                      <p:cBhvr>
                                        <p:cTn id="19" dur="500"/>
                                        <p:tgtEl>
                                          <p:spTgt spid="161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37" grpId="0" animBg="1"/>
      <p:bldP spid="161832" grpId="0"/>
      <p:bldP spid="1618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5"/>
          <p:cNvSpPr>
            <a:spLocks noChangeArrowheads="1"/>
          </p:cNvSpPr>
          <p:nvPr/>
        </p:nvSpPr>
        <p:spPr bwMode="auto">
          <a:xfrm>
            <a:off x="2235200" y="1436737"/>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indent="304800">
              <a:tabLst>
                <a:tab pos="228600" algn="l"/>
              </a:tabLst>
            </a:pPr>
            <a:r>
              <a:rPr lang="zh-CN" altLang="en-US" sz="2400">
                <a:solidFill>
                  <a:srgbClr val="000000"/>
                </a:solidFill>
                <a:latin typeface="Times New Roman" pitchFamily="18" charset="0"/>
              </a:rPr>
              <a:t>部分：</a:t>
            </a:r>
            <a:endParaRPr lang="zh-CN" altLang="en-US" sz="2400">
              <a:solidFill>
                <a:srgbClr val="000000"/>
              </a:solidFill>
            </a:endParaRPr>
          </a:p>
        </p:txBody>
      </p:sp>
      <p:graphicFrame>
        <p:nvGraphicFramePr>
          <p:cNvPr id="48131" name="Object 12"/>
          <p:cNvGraphicFramePr>
            <a:graphicFrameLocks noChangeAspect="1"/>
          </p:cNvGraphicFramePr>
          <p:nvPr>
            <p:extLst>
              <p:ext uri="{D42A27DB-BD31-4B8C-83A1-F6EECF244321}">
                <p14:modId xmlns:p14="http://schemas.microsoft.com/office/powerpoint/2010/main" val="537462606"/>
              </p:ext>
            </p:extLst>
          </p:nvPr>
        </p:nvGraphicFramePr>
        <p:xfrm>
          <a:off x="482600" y="1990774"/>
          <a:ext cx="3960813" cy="914400"/>
        </p:xfrm>
        <a:graphic>
          <a:graphicData uri="http://schemas.openxmlformats.org/presentationml/2006/ole">
            <mc:AlternateContent xmlns:mc="http://schemas.openxmlformats.org/markup-compatibility/2006">
              <mc:Choice xmlns:v="urn:schemas-microsoft-com:vml" Requires="v">
                <p:oleObj spid="_x0000_s707608" name="公式" r:id="rId4" imgW="1981200" imgH="457200" progId="Equation.3">
                  <p:embed/>
                </p:oleObj>
              </mc:Choice>
              <mc:Fallback>
                <p:oleObj name="公式" r:id="rId4" imgW="1981200" imgH="457200" progId="Equation.3">
                  <p:embed/>
                  <p:pic>
                    <p:nvPicPr>
                      <p:cNvPr id="4813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 y="1990774"/>
                        <a:ext cx="39608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11"/>
          <p:cNvGraphicFramePr>
            <a:graphicFrameLocks noChangeAspect="1"/>
          </p:cNvGraphicFramePr>
          <p:nvPr>
            <p:extLst>
              <p:ext uri="{D42A27DB-BD31-4B8C-83A1-F6EECF244321}">
                <p14:modId xmlns:p14="http://schemas.microsoft.com/office/powerpoint/2010/main" val="4031006297"/>
              </p:ext>
            </p:extLst>
          </p:nvPr>
        </p:nvGraphicFramePr>
        <p:xfrm>
          <a:off x="498475" y="2841674"/>
          <a:ext cx="8399463" cy="1016000"/>
        </p:xfrm>
        <a:graphic>
          <a:graphicData uri="http://schemas.openxmlformats.org/presentationml/2006/ole">
            <mc:AlternateContent xmlns:mc="http://schemas.openxmlformats.org/markup-compatibility/2006">
              <mc:Choice xmlns:v="urn:schemas-microsoft-com:vml" Requires="v">
                <p:oleObj spid="_x0000_s707609" name="公式" r:id="rId6" imgW="4673600" imgH="508000" progId="Equation.3">
                  <p:embed/>
                </p:oleObj>
              </mc:Choice>
              <mc:Fallback>
                <p:oleObj name="公式" r:id="rId6" imgW="4673600" imgH="508000" progId="Equation.3">
                  <p:embed/>
                  <p:pic>
                    <p:nvPicPr>
                      <p:cNvPr id="48132"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475" y="2841674"/>
                        <a:ext cx="83994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3" name="Object 10"/>
          <p:cNvGraphicFramePr>
            <a:graphicFrameLocks noChangeAspect="1"/>
          </p:cNvGraphicFramePr>
          <p:nvPr>
            <p:extLst>
              <p:ext uri="{D42A27DB-BD31-4B8C-83A1-F6EECF244321}">
                <p14:modId xmlns:p14="http://schemas.microsoft.com/office/powerpoint/2010/main" val="3839775028"/>
              </p:ext>
            </p:extLst>
          </p:nvPr>
        </p:nvGraphicFramePr>
        <p:xfrm>
          <a:off x="514350" y="3929112"/>
          <a:ext cx="3251200" cy="508000"/>
        </p:xfrm>
        <a:graphic>
          <a:graphicData uri="http://schemas.openxmlformats.org/presentationml/2006/ole">
            <mc:AlternateContent xmlns:mc="http://schemas.openxmlformats.org/markup-compatibility/2006">
              <mc:Choice xmlns:v="urn:schemas-microsoft-com:vml" Requires="v">
                <p:oleObj spid="_x0000_s707610" name="公式" r:id="rId8" imgW="1625600" imgH="254000" progId="Equation.3">
                  <p:embed/>
                </p:oleObj>
              </mc:Choice>
              <mc:Fallback>
                <p:oleObj name="公式" r:id="rId8" imgW="1625600" imgH="254000" progId="Equation.3">
                  <p:embed/>
                  <p:pic>
                    <p:nvPicPr>
                      <p:cNvPr id="48133"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350" y="3929112"/>
                        <a:ext cx="325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6" name="Object 13"/>
          <p:cNvGraphicFramePr>
            <a:graphicFrameLocks noChangeAspect="1"/>
          </p:cNvGraphicFramePr>
          <p:nvPr>
            <p:extLst>
              <p:ext uri="{D42A27DB-BD31-4B8C-83A1-F6EECF244321}">
                <p14:modId xmlns:p14="http://schemas.microsoft.com/office/powerpoint/2010/main" val="114980974"/>
              </p:ext>
            </p:extLst>
          </p:nvPr>
        </p:nvGraphicFramePr>
        <p:xfrm>
          <a:off x="1822450" y="1447849"/>
          <a:ext cx="836613" cy="407988"/>
        </p:xfrm>
        <a:graphic>
          <a:graphicData uri="http://schemas.openxmlformats.org/presentationml/2006/ole">
            <mc:AlternateContent xmlns:mc="http://schemas.openxmlformats.org/markup-compatibility/2006">
              <mc:Choice xmlns:v="urn:schemas-microsoft-com:vml" Requires="v">
                <p:oleObj spid="_x0000_s707611" name="公式" r:id="rId10" imgW="406048" imgH="203024" progId="Equation.3">
                  <p:embed/>
                </p:oleObj>
              </mc:Choice>
              <mc:Fallback>
                <p:oleObj name="公式" r:id="rId10" imgW="406048" imgH="203024" progId="Equation.3">
                  <p:embed/>
                  <p:pic>
                    <p:nvPicPr>
                      <p:cNvPr id="48136"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2450" y="1447849"/>
                        <a:ext cx="8366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7" name="Rectangle 14"/>
          <p:cNvSpPr>
            <a:spLocks noChangeArrowheads="1"/>
          </p:cNvSpPr>
          <p:nvPr/>
        </p:nvSpPr>
        <p:spPr bwMode="auto">
          <a:xfrm>
            <a:off x="482600" y="1395462"/>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buFontTx/>
              <a:buAutoNum type="circleNumDbPlain"/>
            </a:pPr>
            <a:r>
              <a:rPr lang="zh-CN" altLang="en-US" sz="2400">
                <a:solidFill>
                  <a:srgbClr val="000000"/>
                </a:solidFill>
                <a:latin typeface="Times New Roman" pitchFamily="18" charset="0"/>
              </a:rPr>
              <a:t>首先求</a:t>
            </a:r>
            <a:endParaRPr lang="zh-CN" altLang="en-US" sz="2400">
              <a:solidFill>
                <a:srgbClr val="000000"/>
              </a:solidFill>
            </a:endParaRPr>
          </a:p>
        </p:txBody>
      </p:sp>
      <p:grpSp>
        <p:nvGrpSpPr>
          <p:cNvPr id="48139" name="Group 31"/>
          <p:cNvGrpSpPr>
            <a:grpSpLocks/>
          </p:cNvGrpSpPr>
          <p:nvPr/>
        </p:nvGrpSpPr>
        <p:grpSpPr bwMode="auto">
          <a:xfrm>
            <a:off x="4445000" y="1155749"/>
            <a:ext cx="4470400" cy="827088"/>
            <a:chOff x="2800" y="194"/>
            <a:chExt cx="2816" cy="521"/>
          </a:xfrm>
        </p:grpSpPr>
        <p:sp>
          <p:nvSpPr>
            <p:cNvPr id="48140" name="AutoShape 26"/>
            <p:cNvSpPr>
              <a:spLocks noChangeArrowheads="1"/>
            </p:cNvSpPr>
            <p:nvPr/>
          </p:nvSpPr>
          <p:spPr bwMode="auto">
            <a:xfrm>
              <a:off x="2800" y="194"/>
              <a:ext cx="2816" cy="521"/>
            </a:xfrm>
            <a:prstGeom prst="cloudCallout">
              <a:avLst>
                <a:gd name="adj1" fmla="val -28694"/>
                <a:gd name="adj2" fmla="val 26968"/>
              </a:avLst>
            </a:prstGeom>
            <a:solidFill>
              <a:srgbClr val="B0FF61"/>
            </a:solidFill>
            <a:ln w="0" algn="ctr">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itchFamily="18" charset="0"/>
              </a:endParaRPr>
            </a:p>
          </p:txBody>
        </p:sp>
        <p:graphicFrame>
          <p:nvGraphicFramePr>
            <p:cNvPr id="48141" name="Object 30"/>
            <p:cNvGraphicFramePr>
              <a:graphicFrameLocks noChangeAspect="1"/>
            </p:cNvGraphicFramePr>
            <p:nvPr/>
          </p:nvGraphicFramePr>
          <p:xfrm>
            <a:off x="3195" y="272"/>
            <a:ext cx="1883" cy="374"/>
          </p:xfrm>
          <a:graphic>
            <a:graphicData uri="http://schemas.openxmlformats.org/presentationml/2006/ole">
              <mc:AlternateContent xmlns:mc="http://schemas.openxmlformats.org/markup-compatibility/2006">
                <mc:Choice xmlns:v="urn:schemas-microsoft-com:vml" Requires="v">
                  <p:oleObj spid="_x0000_s707612" name="公式" r:id="rId12" imgW="1815312" imgH="393529" progId="Equation.3">
                    <p:embed/>
                  </p:oleObj>
                </mc:Choice>
                <mc:Fallback>
                  <p:oleObj name="公式" r:id="rId12" imgW="1815312" imgH="393529" progId="Equation.3">
                    <p:embed/>
                    <p:pic>
                      <p:nvPicPr>
                        <p:cNvPr id="48141"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5" y="272"/>
                          <a:ext cx="1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44" name="Object 4"/>
          <p:cNvGraphicFramePr>
            <a:graphicFrameLocks noChangeAspect="1"/>
          </p:cNvGraphicFramePr>
          <p:nvPr/>
        </p:nvGraphicFramePr>
        <p:xfrm>
          <a:off x="1041400" y="5473700"/>
          <a:ext cx="5281613" cy="779463"/>
        </p:xfrm>
        <a:graphic>
          <a:graphicData uri="http://schemas.openxmlformats.org/presentationml/2006/ole">
            <mc:AlternateContent xmlns:mc="http://schemas.openxmlformats.org/markup-compatibility/2006">
              <mc:Choice xmlns:v="urn:schemas-microsoft-com:vml" Requires="v">
                <p:oleObj spid="_x0000_s708638" name="公式" r:id="rId3" imgW="2654300" imgH="393700" progId="Equation.3">
                  <p:embed/>
                </p:oleObj>
              </mc:Choice>
              <mc:Fallback>
                <p:oleObj name="公式" r:id="rId3" imgW="2654300" imgH="393700" progId="Equation.3">
                  <p:embed/>
                  <p:pic>
                    <p:nvPicPr>
                      <p:cNvPr id="1638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00" y="5473700"/>
                        <a:ext cx="528161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48" name="Rectangle 8"/>
          <p:cNvSpPr>
            <a:spLocks noChangeArrowheads="1"/>
          </p:cNvSpPr>
          <p:nvPr/>
        </p:nvSpPr>
        <p:spPr bwMode="auto">
          <a:xfrm>
            <a:off x="1096963" y="4494213"/>
            <a:ext cx="946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itchFamily="18" charset="0"/>
              </a:rPr>
              <a:t>其中  </a:t>
            </a:r>
            <a:endParaRPr lang="zh-CN" altLang="en-US" sz="2400">
              <a:solidFill>
                <a:srgbClr val="000000"/>
              </a:solidFill>
            </a:endParaRPr>
          </a:p>
        </p:txBody>
      </p:sp>
      <p:graphicFrame>
        <p:nvGraphicFramePr>
          <p:cNvPr id="163847" name="Object 7"/>
          <p:cNvGraphicFramePr>
            <a:graphicFrameLocks noChangeAspect="1"/>
          </p:cNvGraphicFramePr>
          <p:nvPr/>
        </p:nvGraphicFramePr>
        <p:xfrm>
          <a:off x="1997075" y="4173538"/>
          <a:ext cx="4260850" cy="1025525"/>
        </p:xfrm>
        <a:graphic>
          <a:graphicData uri="http://schemas.openxmlformats.org/presentationml/2006/ole">
            <mc:AlternateContent xmlns:mc="http://schemas.openxmlformats.org/markup-compatibility/2006">
              <mc:Choice xmlns:v="urn:schemas-microsoft-com:vml" Requires="v">
                <p:oleObj spid="_x0000_s708639" name="公式" r:id="rId5" imgW="2095500" imgH="508000" progId="Equation.3">
                  <p:embed/>
                </p:oleObj>
              </mc:Choice>
              <mc:Fallback>
                <p:oleObj name="公式" r:id="rId5" imgW="2095500" imgH="508000" progId="Equation.3">
                  <p:embed/>
                  <p:pic>
                    <p:nvPicPr>
                      <p:cNvPr id="16384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4173538"/>
                        <a:ext cx="42608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Rectangle 5"/>
          <p:cNvSpPr>
            <a:spLocks noChangeArrowheads="1"/>
          </p:cNvSpPr>
          <p:nvPr/>
        </p:nvSpPr>
        <p:spPr bwMode="auto">
          <a:xfrm>
            <a:off x="442913" y="731168"/>
            <a:ext cx="460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itchFamily="18" charset="0"/>
              </a:rPr>
              <a:t>②  </a:t>
            </a:r>
            <a:r>
              <a:rPr lang="zh-CN" altLang="en-US" sz="2400">
                <a:solidFill>
                  <a:srgbClr val="000000"/>
                </a:solidFill>
                <a:latin typeface="Times New Roman" pitchFamily="18" charset="0"/>
              </a:rPr>
              <a:t>由①的结论                      有：  </a:t>
            </a:r>
          </a:p>
        </p:txBody>
      </p:sp>
      <p:graphicFrame>
        <p:nvGraphicFramePr>
          <p:cNvPr id="49158" name="Object 14"/>
          <p:cNvGraphicFramePr>
            <a:graphicFrameLocks noChangeAspect="1"/>
          </p:cNvGraphicFramePr>
          <p:nvPr>
            <p:extLst>
              <p:ext uri="{D42A27DB-BD31-4B8C-83A1-F6EECF244321}">
                <p14:modId xmlns:p14="http://schemas.microsoft.com/office/powerpoint/2010/main" val="2122445534"/>
              </p:ext>
            </p:extLst>
          </p:nvPr>
        </p:nvGraphicFramePr>
        <p:xfrm>
          <a:off x="2511425" y="581943"/>
          <a:ext cx="1582738" cy="758825"/>
        </p:xfrm>
        <a:graphic>
          <a:graphicData uri="http://schemas.openxmlformats.org/presentationml/2006/ole">
            <mc:AlternateContent xmlns:mc="http://schemas.openxmlformats.org/markup-compatibility/2006">
              <mc:Choice xmlns:v="urn:schemas-microsoft-com:vml" Requires="v">
                <p:oleObj spid="_x0000_s708640" name="公式" r:id="rId7" imgW="876300" imgH="419100" progId="Equation.3">
                  <p:embed/>
                </p:oleObj>
              </mc:Choice>
              <mc:Fallback>
                <p:oleObj name="公式" r:id="rId7" imgW="876300" imgH="419100" progId="Equation.3">
                  <p:embed/>
                  <p:pic>
                    <p:nvPicPr>
                      <p:cNvPr id="4915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1425" y="581943"/>
                        <a:ext cx="158273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9" name="Object 25"/>
          <p:cNvGraphicFramePr>
            <a:graphicFrameLocks noChangeAspect="1"/>
          </p:cNvGraphicFramePr>
          <p:nvPr>
            <p:extLst>
              <p:ext uri="{D42A27DB-BD31-4B8C-83A1-F6EECF244321}">
                <p14:modId xmlns:p14="http://schemas.microsoft.com/office/powerpoint/2010/main" val="191136522"/>
              </p:ext>
            </p:extLst>
          </p:nvPr>
        </p:nvGraphicFramePr>
        <p:xfrm>
          <a:off x="1041400" y="1406922"/>
          <a:ext cx="5443538" cy="869950"/>
        </p:xfrm>
        <a:graphic>
          <a:graphicData uri="http://schemas.openxmlformats.org/presentationml/2006/ole">
            <mc:AlternateContent xmlns:mc="http://schemas.openxmlformats.org/markup-compatibility/2006">
              <mc:Choice xmlns:v="urn:schemas-microsoft-com:vml" Requires="v">
                <p:oleObj spid="_x0000_s708641" name="公式" r:id="rId9" imgW="2400300" imgH="457200" progId="Equation.3">
                  <p:embed/>
                </p:oleObj>
              </mc:Choice>
              <mc:Fallback>
                <p:oleObj name="公式" r:id="rId9" imgW="2400300" imgH="457200" progId="Equation.3">
                  <p:embed/>
                  <p:pic>
                    <p:nvPicPr>
                      <p:cNvPr id="49159"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400" y="1406922"/>
                        <a:ext cx="544353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0" name="Object 26"/>
          <p:cNvGraphicFramePr>
            <a:graphicFrameLocks noChangeAspect="1"/>
          </p:cNvGraphicFramePr>
          <p:nvPr>
            <p:extLst>
              <p:ext uri="{D42A27DB-BD31-4B8C-83A1-F6EECF244321}">
                <p14:modId xmlns:p14="http://schemas.microsoft.com/office/powerpoint/2010/main" val="2645450004"/>
              </p:ext>
            </p:extLst>
          </p:nvPr>
        </p:nvGraphicFramePr>
        <p:xfrm>
          <a:off x="1041400" y="2343026"/>
          <a:ext cx="5873750" cy="869950"/>
        </p:xfrm>
        <a:graphic>
          <a:graphicData uri="http://schemas.openxmlformats.org/presentationml/2006/ole">
            <mc:AlternateContent xmlns:mc="http://schemas.openxmlformats.org/markup-compatibility/2006">
              <mc:Choice xmlns:v="urn:schemas-microsoft-com:vml" Requires="v">
                <p:oleObj spid="_x0000_s708642" name="公式" r:id="rId11" imgW="2590800" imgH="457200" progId="Equation.3">
                  <p:embed/>
                </p:oleObj>
              </mc:Choice>
              <mc:Fallback>
                <p:oleObj name="公式" r:id="rId11" imgW="2590800" imgH="457200" progId="Equation.3">
                  <p:embed/>
                  <p:pic>
                    <p:nvPicPr>
                      <p:cNvPr id="4916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1400" y="2343026"/>
                        <a:ext cx="5873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7" name="Object 27"/>
          <p:cNvGraphicFramePr>
            <a:graphicFrameLocks noChangeAspect="1"/>
          </p:cNvGraphicFramePr>
          <p:nvPr/>
        </p:nvGraphicFramePr>
        <p:xfrm>
          <a:off x="2046288" y="3222625"/>
          <a:ext cx="4376737" cy="869950"/>
        </p:xfrm>
        <a:graphic>
          <a:graphicData uri="http://schemas.openxmlformats.org/presentationml/2006/ole">
            <mc:AlternateContent xmlns:mc="http://schemas.openxmlformats.org/markup-compatibility/2006">
              <mc:Choice xmlns:v="urn:schemas-microsoft-com:vml" Requires="v">
                <p:oleObj spid="_x0000_s708643" name="公式" r:id="rId13" imgW="1930400" imgH="457200" progId="Equation.3">
                  <p:embed/>
                </p:oleObj>
              </mc:Choice>
              <mc:Fallback>
                <p:oleObj name="公式" r:id="rId13" imgW="1930400" imgH="457200" progId="Equation.3">
                  <p:embed/>
                  <p:pic>
                    <p:nvPicPr>
                      <p:cNvPr id="163867"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46288" y="3222625"/>
                        <a:ext cx="4376737"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9162" name="Group 30"/>
          <p:cNvGrpSpPr>
            <a:grpSpLocks/>
          </p:cNvGrpSpPr>
          <p:nvPr/>
        </p:nvGrpSpPr>
        <p:grpSpPr bwMode="auto">
          <a:xfrm>
            <a:off x="4673600" y="0"/>
            <a:ext cx="4470400" cy="827088"/>
            <a:chOff x="2800" y="194"/>
            <a:chExt cx="2816" cy="521"/>
          </a:xfrm>
        </p:grpSpPr>
        <p:sp>
          <p:nvSpPr>
            <p:cNvPr id="49163" name="AutoShape 31"/>
            <p:cNvSpPr>
              <a:spLocks noChangeArrowheads="1"/>
            </p:cNvSpPr>
            <p:nvPr/>
          </p:nvSpPr>
          <p:spPr bwMode="auto">
            <a:xfrm>
              <a:off x="2800" y="194"/>
              <a:ext cx="2816" cy="521"/>
            </a:xfrm>
            <a:prstGeom prst="cloudCallout">
              <a:avLst>
                <a:gd name="adj1" fmla="val -28694"/>
                <a:gd name="adj2" fmla="val 26968"/>
              </a:avLst>
            </a:prstGeom>
            <a:solidFill>
              <a:srgbClr val="B0FF61"/>
            </a:solidFill>
            <a:ln w="0" algn="ctr">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itchFamily="18" charset="0"/>
              </a:endParaRPr>
            </a:p>
          </p:txBody>
        </p:sp>
        <p:graphicFrame>
          <p:nvGraphicFramePr>
            <p:cNvPr id="49164" name="Object 32"/>
            <p:cNvGraphicFramePr>
              <a:graphicFrameLocks noChangeAspect="1"/>
            </p:cNvGraphicFramePr>
            <p:nvPr/>
          </p:nvGraphicFramePr>
          <p:xfrm>
            <a:off x="3195" y="272"/>
            <a:ext cx="1883" cy="374"/>
          </p:xfrm>
          <a:graphic>
            <a:graphicData uri="http://schemas.openxmlformats.org/presentationml/2006/ole">
              <mc:AlternateContent xmlns:mc="http://schemas.openxmlformats.org/markup-compatibility/2006">
                <mc:Choice xmlns:v="urn:schemas-microsoft-com:vml" Requires="v">
                  <p:oleObj spid="_x0000_s708644" name="公式" r:id="rId15" imgW="1815312" imgH="393529" progId="Equation.3">
                    <p:embed/>
                  </p:oleObj>
                </mc:Choice>
                <mc:Fallback>
                  <p:oleObj name="公式" r:id="rId15" imgW="1815312" imgH="393529" progId="Equation.3">
                    <p:embed/>
                    <p:pic>
                      <p:nvPicPr>
                        <p:cNvPr id="49164"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 y="272"/>
                          <a:ext cx="1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48"/>
                                        </p:tgtEl>
                                        <p:attrNameLst>
                                          <p:attrName>style.visibility</p:attrName>
                                        </p:attrNameLst>
                                      </p:cBhvr>
                                      <p:to>
                                        <p:strVal val="visible"/>
                                      </p:to>
                                    </p:set>
                                    <p:animEffect transition="in" filter="fade">
                                      <p:cBhvr>
                                        <p:cTn id="7" dur="500"/>
                                        <p:tgtEl>
                                          <p:spTgt spid="163848"/>
                                        </p:tgtEl>
                                      </p:cBhvr>
                                    </p:animEffect>
                                  </p:childTnLst>
                                </p:cTn>
                              </p:par>
                              <p:par>
                                <p:cTn id="8" presetID="10" presetClass="entr" presetSubtype="0" fill="hold" nodeType="withEffect">
                                  <p:stCondLst>
                                    <p:cond delay="0"/>
                                  </p:stCondLst>
                                  <p:childTnLst>
                                    <p:set>
                                      <p:cBhvr>
                                        <p:cTn id="9" dur="1" fill="hold">
                                          <p:stCondLst>
                                            <p:cond delay="0"/>
                                          </p:stCondLst>
                                        </p:cTn>
                                        <p:tgtEl>
                                          <p:spTgt spid="163847"/>
                                        </p:tgtEl>
                                        <p:attrNameLst>
                                          <p:attrName>style.visibility</p:attrName>
                                        </p:attrNameLst>
                                      </p:cBhvr>
                                      <p:to>
                                        <p:strVal val="visible"/>
                                      </p:to>
                                    </p:set>
                                    <p:animEffect transition="in" filter="fade">
                                      <p:cBhvr>
                                        <p:cTn id="10" dur="500"/>
                                        <p:tgtEl>
                                          <p:spTgt spid="163847"/>
                                        </p:tgtEl>
                                      </p:cBhvr>
                                    </p:animEffect>
                                  </p:childTnLst>
                                </p:cTn>
                              </p:par>
                              <p:par>
                                <p:cTn id="11" presetID="10" presetClass="entr" presetSubtype="0" fill="hold" nodeType="withEffect">
                                  <p:stCondLst>
                                    <p:cond delay="0"/>
                                  </p:stCondLst>
                                  <p:childTnLst>
                                    <p:set>
                                      <p:cBhvr>
                                        <p:cTn id="12" dur="1" fill="hold">
                                          <p:stCondLst>
                                            <p:cond delay="0"/>
                                          </p:stCondLst>
                                        </p:cTn>
                                        <p:tgtEl>
                                          <p:spTgt spid="163867"/>
                                        </p:tgtEl>
                                        <p:attrNameLst>
                                          <p:attrName>style.visibility</p:attrName>
                                        </p:attrNameLst>
                                      </p:cBhvr>
                                      <p:to>
                                        <p:strVal val="visible"/>
                                      </p:to>
                                    </p:set>
                                    <p:animEffect transition="in" filter="fade">
                                      <p:cBhvr>
                                        <p:cTn id="13" dur="500"/>
                                        <p:tgtEl>
                                          <p:spTgt spid="16386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63844"/>
                                        </p:tgtEl>
                                        <p:attrNameLst>
                                          <p:attrName>style.visibility</p:attrName>
                                        </p:attrNameLst>
                                      </p:cBhvr>
                                      <p:to>
                                        <p:strVal val="visible"/>
                                      </p:to>
                                    </p:set>
                                    <p:animEffect transition="in" filter="fade">
                                      <p:cBhvr>
                                        <p:cTn id="18" dur="5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18"/>
          <p:cNvGraphicFramePr>
            <a:graphicFrameLocks noChangeAspect="1"/>
          </p:cNvGraphicFramePr>
          <p:nvPr/>
        </p:nvGraphicFramePr>
        <p:xfrm>
          <a:off x="1458913" y="2286000"/>
          <a:ext cx="7107237" cy="914400"/>
        </p:xfrm>
        <a:graphic>
          <a:graphicData uri="http://schemas.openxmlformats.org/presentationml/2006/ole">
            <mc:AlternateContent xmlns:mc="http://schemas.openxmlformats.org/markup-compatibility/2006">
              <mc:Choice xmlns:v="urn:schemas-microsoft-com:vml" Requires="v">
                <p:oleObj spid="_x0000_s709649" name="公式" r:id="rId3" imgW="3213100" imgH="457200" progId="Equation.3">
                  <p:embed/>
                </p:oleObj>
              </mc:Choice>
              <mc:Fallback>
                <p:oleObj name="公式" r:id="rId3" imgW="3213100" imgH="457200" progId="Equation.3">
                  <p:embed/>
                  <p:pic>
                    <p:nvPicPr>
                      <p:cNvPr id="50178"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913" y="2286000"/>
                        <a:ext cx="71072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179" name="Group 17"/>
          <p:cNvGrpSpPr>
            <a:grpSpLocks/>
          </p:cNvGrpSpPr>
          <p:nvPr/>
        </p:nvGrpSpPr>
        <p:grpSpPr bwMode="auto">
          <a:xfrm>
            <a:off x="-228600" y="609600"/>
            <a:ext cx="3086100" cy="571500"/>
            <a:chOff x="-144" y="384"/>
            <a:chExt cx="1944" cy="360"/>
          </a:xfrm>
        </p:grpSpPr>
        <p:sp>
          <p:nvSpPr>
            <p:cNvPr id="50186" name="Rectangle 11" descr="5%"/>
            <p:cNvSpPr>
              <a:spLocks noChangeArrowheads="1"/>
            </p:cNvSpPr>
            <p:nvPr/>
          </p:nvSpPr>
          <p:spPr bwMode="auto">
            <a:xfrm>
              <a:off x="328" y="384"/>
              <a:ext cx="1400" cy="360"/>
            </a:xfrm>
            <a:prstGeom prst="rect">
              <a:avLst/>
            </a:prstGeom>
            <a:pattFill prst="pct5">
              <a:fgClr>
                <a:srgbClr val="FFA143"/>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itchFamily="18" charset="0"/>
              </a:endParaRPr>
            </a:p>
          </p:txBody>
        </p:sp>
        <p:sp>
          <p:nvSpPr>
            <p:cNvPr id="50187" name="Text Box 12"/>
            <p:cNvSpPr txBox="1">
              <a:spLocks noChangeArrowheads="1"/>
            </p:cNvSpPr>
            <p:nvPr/>
          </p:nvSpPr>
          <p:spPr bwMode="auto">
            <a:xfrm>
              <a:off x="-144" y="384"/>
              <a:ext cx="194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spcBef>
                  <a:spcPct val="50000"/>
                </a:spcBef>
              </a:pPr>
              <a:r>
                <a:rPr lang="en-US" altLang="zh-CN" sz="2400">
                  <a:solidFill>
                    <a:srgbClr val="000000"/>
                  </a:solidFill>
                  <a:latin typeface="Times New Roman" pitchFamily="18" charset="0"/>
                </a:rPr>
                <a:t>2.  </a:t>
              </a:r>
              <a:r>
                <a:rPr lang="zh-CN" altLang="en-US" sz="2400">
                  <a:solidFill>
                    <a:srgbClr val="000000"/>
                  </a:solidFill>
                  <a:latin typeface="Times New Roman" pitchFamily="18" charset="0"/>
                </a:rPr>
                <a:t>求</a:t>
              </a:r>
              <a:r>
                <a:rPr lang="en-US" altLang="zh-CN" sz="2400" b="1" i="1">
                  <a:solidFill>
                    <a:srgbClr val="000000"/>
                  </a:solidFill>
                  <a:latin typeface="Times New Roman" pitchFamily="18" charset="0"/>
                </a:rPr>
                <a:t>W</a:t>
              </a:r>
              <a:r>
                <a:rPr lang="en-US" altLang="zh-CN" sz="2400">
                  <a:solidFill>
                    <a:srgbClr val="000000"/>
                  </a:solidFill>
                  <a:latin typeface="Times New Roman" pitchFamily="18" charset="0"/>
                </a:rPr>
                <a:t>(</a:t>
              </a:r>
              <a:r>
                <a:rPr lang="en-US" altLang="zh-CN" sz="2400" i="1">
                  <a:solidFill>
                    <a:srgbClr val="000000"/>
                  </a:solidFill>
                  <a:latin typeface="Times New Roman" pitchFamily="18" charset="0"/>
                </a:rPr>
                <a:t>k</a:t>
              </a:r>
              <a:r>
                <a:rPr lang="en-US" altLang="zh-CN" sz="2400">
                  <a:solidFill>
                    <a:srgbClr val="000000"/>
                  </a:solidFill>
                  <a:latin typeface="Times New Roman" pitchFamily="18" charset="0"/>
                </a:rPr>
                <a:t>+1)</a:t>
              </a:r>
            </a:p>
          </p:txBody>
        </p:sp>
      </p:grpSp>
      <p:sp>
        <p:nvSpPr>
          <p:cNvPr id="50180" name="Rectangle 5"/>
          <p:cNvSpPr>
            <a:spLocks noChangeArrowheads="1"/>
          </p:cNvSpPr>
          <p:nvPr/>
        </p:nvSpPr>
        <p:spPr bwMode="auto">
          <a:xfrm>
            <a:off x="660400" y="1590675"/>
            <a:ext cx="6784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itchFamily="18" charset="0"/>
              </a:rPr>
              <a:t>将                                                                代入</a:t>
            </a:r>
          </a:p>
        </p:txBody>
      </p:sp>
      <p:sp>
        <p:nvSpPr>
          <p:cNvPr id="50181" name="Rectangle 6"/>
          <p:cNvSpPr>
            <a:spLocks noChangeArrowheads="1"/>
          </p:cNvSpPr>
          <p:nvPr/>
        </p:nvSpPr>
        <p:spPr bwMode="auto">
          <a:xfrm>
            <a:off x="698500" y="3341688"/>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itchFamily="18" charset="0"/>
              </a:rPr>
              <a:t>得：</a:t>
            </a:r>
          </a:p>
        </p:txBody>
      </p:sp>
      <p:graphicFrame>
        <p:nvGraphicFramePr>
          <p:cNvPr id="50182" name="Object 8"/>
          <p:cNvGraphicFramePr>
            <a:graphicFrameLocks noChangeAspect="1"/>
          </p:cNvGraphicFramePr>
          <p:nvPr/>
        </p:nvGraphicFramePr>
        <p:xfrm>
          <a:off x="1203325" y="3230563"/>
          <a:ext cx="5572125" cy="787400"/>
        </p:xfrm>
        <a:graphic>
          <a:graphicData uri="http://schemas.openxmlformats.org/presentationml/2006/ole">
            <mc:AlternateContent xmlns:mc="http://schemas.openxmlformats.org/markup-compatibility/2006">
              <mc:Choice xmlns:v="urn:schemas-microsoft-com:vml" Requires="v">
                <p:oleObj spid="_x0000_s709650" name="公式" r:id="rId5" imgW="2705100" imgH="393700" progId="Equation.3">
                  <p:embed/>
                </p:oleObj>
              </mc:Choice>
              <mc:Fallback>
                <p:oleObj name="公式" r:id="rId5" imgW="2705100" imgH="393700" progId="Equation.3">
                  <p:embed/>
                  <p:pic>
                    <p:nvPicPr>
                      <p:cNvPr id="5018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3325" y="3230563"/>
                        <a:ext cx="55721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3" name="Object 9"/>
          <p:cNvGraphicFramePr>
            <a:graphicFrameLocks noChangeAspect="1"/>
          </p:cNvGraphicFramePr>
          <p:nvPr/>
        </p:nvGraphicFramePr>
        <p:xfrm>
          <a:off x="2297113" y="4830763"/>
          <a:ext cx="4219575" cy="1016000"/>
        </p:xfrm>
        <a:graphic>
          <a:graphicData uri="http://schemas.openxmlformats.org/presentationml/2006/ole">
            <mc:AlternateContent xmlns:mc="http://schemas.openxmlformats.org/markup-compatibility/2006">
              <mc:Choice xmlns:v="urn:schemas-microsoft-com:vml" Requires="v">
                <p:oleObj spid="_x0000_s709651" name="公式" r:id="rId7" imgW="2006600" imgH="508000" progId="Equation.3">
                  <p:embed/>
                </p:oleObj>
              </mc:Choice>
              <mc:Fallback>
                <p:oleObj name="公式" r:id="rId7" imgW="2006600" imgH="508000" progId="Equation.3">
                  <p:embed/>
                  <p:pic>
                    <p:nvPicPr>
                      <p:cNvPr id="5018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7113" y="4830763"/>
                        <a:ext cx="4219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4" name="Object 10"/>
          <p:cNvGraphicFramePr>
            <a:graphicFrameLocks noChangeAspect="1"/>
          </p:cNvGraphicFramePr>
          <p:nvPr/>
        </p:nvGraphicFramePr>
        <p:xfrm>
          <a:off x="2281238" y="4006850"/>
          <a:ext cx="4435475" cy="787400"/>
        </p:xfrm>
        <a:graphic>
          <a:graphicData uri="http://schemas.openxmlformats.org/presentationml/2006/ole">
            <mc:AlternateContent xmlns:mc="http://schemas.openxmlformats.org/markup-compatibility/2006">
              <mc:Choice xmlns:v="urn:schemas-microsoft-com:vml" Requires="v">
                <p:oleObj spid="_x0000_s709652" name="公式" r:id="rId9" imgW="2082800" imgH="393700" progId="Equation.3">
                  <p:embed/>
                </p:oleObj>
              </mc:Choice>
              <mc:Fallback>
                <p:oleObj name="公式" r:id="rId9" imgW="2082800" imgH="393700" progId="Equation.3">
                  <p:embed/>
                  <p:pic>
                    <p:nvPicPr>
                      <p:cNvPr id="5018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1238" y="4006850"/>
                        <a:ext cx="44354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5" name="Object 14"/>
          <p:cNvGraphicFramePr>
            <a:graphicFrameLocks noChangeAspect="1"/>
          </p:cNvGraphicFramePr>
          <p:nvPr/>
        </p:nvGraphicFramePr>
        <p:xfrm>
          <a:off x="1068388" y="1484313"/>
          <a:ext cx="4824412" cy="787400"/>
        </p:xfrm>
        <a:graphic>
          <a:graphicData uri="http://schemas.openxmlformats.org/presentationml/2006/ole">
            <mc:AlternateContent xmlns:mc="http://schemas.openxmlformats.org/markup-compatibility/2006">
              <mc:Choice xmlns:v="urn:schemas-microsoft-com:vml" Requires="v">
                <p:oleObj spid="_x0000_s709653" name="公式" r:id="rId11" imgW="2413000" imgH="393700" progId="Equation.3">
                  <p:embed/>
                </p:oleObj>
              </mc:Choice>
              <mc:Fallback>
                <p:oleObj name="公式" r:id="rId11" imgW="2413000" imgH="393700" progId="Equation.3">
                  <p:embed/>
                  <p:pic>
                    <p:nvPicPr>
                      <p:cNvPr id="50185"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8388" y="1484313"/>
                        <a:ext cx="48244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81" name="AutoShape 17"/>
          <p:cNvSpPr>
            <a:spLocks noChangeArrowheads="1"/>
          </p:cNvSpPr>
          <p:nvPr/>
        </p:nvSpPr>
        <p:spPr bwMode="auto">
          <a:xfrm>
            <a:off x="1154113" y="2478088"/>
            <a:ext cx="7402512" cy="1801812"/>
          </a:xfrm>
          <a:prstGeom prst="cloudCallout">
            <a:avLst>
              <a:gd name="adj1" fmla="val 2583"/>
              <a:gd name="adj2" fmla="val -55815"/>
            </a:avLst>
          </a:prstGeom>
          <a:solidFill>
            <a:srgbClr val="FFFF66"/>
          </a:solidFill>
          <a:ln w="0">
            <a:solidFill>
              <a:srgbClr val="9933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indent="933450" algn="ctr">
              <a:lnSpc>
                <a:spcPct val="125000"/>
              </a:lnSpc>
            </a:pPr>
            <a:endParaRPr lang="zh-CN" altLang="zh-CN" sz="2400">
              <a:solidFill>
                <a:srgbClr val="000000"/>
              </a:solidFill>
              <a:latin typeface="Times New Roman" pitchFamily="18" charset="0"/>
            </a:endParaRPr>
          </a:p>
        </p:txBody>
      </p:sp>
      <p:sp>
        <p:nvSpPr>
          <p:cNvPr id="51203" name="Rectangle 7"/>
          <p:cNvSpPr>
            <a:spLocks noChangeArrowheads="1"/>
          </p:cNvSpPr>
          <p:nvPr/>
        </p:nvSpPr>
        <p:spPr bwMode="auto">
          <a:xfrm>
            <a:off x="25400" y="51244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itchFamily="18" charset="0"/>
            </a:endParaRPr>
          </a:p>
        </p:txBody>
      </p:sp>
      <p:sp>
        <p:nvSpPr>
          <p:cNvPr id="164873" name="Rectangle 9"/>
          <p:cNvSpPr>
            <a:spLocks noChangeArrowheads="1"/>
          </p:cNvSpPr>
          <p:nvPr/>
        </p:nvSpPr>
        <p:spPr bwMode="auto">
          <a:xfrm>
            <a:off x="357188" y="4460875"/>
            <a:ext cx="8497887"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a:solidFill>
                  <a:srgbClr val="000000"/>
                </a:solidFill>
                <a:latin typeface="Times New Roman" pitchFamily="18" charset="0"/>
              </a:rPr>
              <a:t>        </a:t>
            </a:r>
            <a:r>
              <a:rPr lang="zh-CN" altLang="en-US" sz="2400">
                <a:solidFill>
                  <a:srgbClr val="000000"/>
                </a:solidFill>
                <a:latin typeface="Times New Roman" pitchFamily="18" charset="0"/>
              </a:rPr>
              <a:t>由此可以看出，</a:t>
            </a:r>
            <a:r>
              <a:rPr lang="zh-CN" altLang="en-US" sz="2400">
                <a:solidFill>
                  <a:srgbClr val="800000"/>
                </a:solidFill>
                <a:latin typeface="Times New Roman" pitchFamily="18" charset="0"/>
              </a:rPr>
              <a:t>感知器算法是梯度法的特例。</a:t>
            </a:r>
            <a:r>
              <a:rPr lang="zh-CN" altLang="en-US" sz="2400">
                <a:solidFill>
                  <a:srgbClr val="000000"/>
                </a:solidFill>
                <a:latin typeface="Times New Roman" pitchFamily="18" charset="0"/>
              </a:rPr>
              <a:t>即：梯度法是将感知器算法中联立不等式求解</a:t>
            </a:r>
            <a:r>
              <a:rPr lang="en-US" altLang="zh-CN" sz="2400" i="1">
                <a:solidFill>
                  <a:srgbClr val="000000"/>
                </a:solidFill>
                <a:latin typeface="Times New Roman" pitchFamily="18" charset="0"/>
              </a:rPr>
              <a:t>W</a:t>
            </a:r>
            <a:r>
              <a:rPr lang="zh-CN" altLang="en-US" sz="2400">
                <a:solidFill>
                  <a:srgbClr val="000000"/>
                </a:solidFill>
                <a:latin typeface="Times New Roman" pitchFamily="18" charset="0"/>
              </a:rPr>
              <a:t>的问题，转换为求函数</a:t>
            </a:r>
            <a:r>
              <a:rPr lang="en-US" altLang="zh-CN" sz="2400" i="1">
                <a:solidFill>
                  <a:srgbClr val="000000"/>
                </a:solidFill>
                <a:latin typeface="Times New Roman" pitchFamily="18" charset="0"/>
              </a:rPr>
              <a:t>J</a:t>
            </a:r>
            <a:r>
              <a:rPr lang="zh-CN" altLang="en-US" sz="2400">
                <a:solidFill>
                  <a:srgbClr val="000000"/>
                </a:solidFill>
                <a:latin typeface="Times New Roman" pitchFamily="18" charset="0"/>
              </a:rPr>
              <a:t>极小值的问题，将原来有多个解的情况，变成求最优解的情况。</a:t>
            </a:r>
          </a:p>
        </p:txBody>
      </p:sp>
      <p:sp>
        <p:nvSpPr>
          <p:cNvPr id="51205" name="Rectangle 10"/>
          <p:cNvSpPr>
            <a:spLocks noChangeArrowheads="1"/>
          </p:cNvSpPr>
          <p:nvPr/>
        </p:nvSpPr>
        <p:spPr bwMode="auto">
          <a:xfrm>
            <a:off x="400050" y="1905000"/>
            <a:ext cx="8743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itchFamily="18" charset="0"/>
              </a:rPr>
              <a:t>上式即为固定增量算法，与感知器算法形式完全相同 。</a:t>
            </a:r>
          </a:p>
        </p:txBody>
      </p:sp>
      <p:graphicFrame>
        <p:nvGraphicFramePr>
          <p:cNvPr id="51206" name="Object 11"/>
          <p:cNvGraphicFramePr>
            <a:graphicFrameLocks noChangeAspect="1"/>
          </p:cNvGraphicFramePr>
          <p:nvPr/>
        </p:nvGraphicFramePr>
        <p:xfrm>
          <a:off x="874713" y="574675"/>
          <a:ext cx="5715000" cy="1016000"/>
        </p:xfrm>
        <a:graphic>
          <a:graphicData uri="http://schemas.openxmlformats.org/presentationml/2006/ole">
            <mc:AlternateContent xmlns:mc="http://schemas.openxmlformats.org/markup-compatibility/2006">
              <mc:Choice xmlns:v="urn:schemas-microsoft-com:vml" Requires="v">
                <p:oleObj spid="_x0000_s710666" name="公式" r:id="rId3" imgW="2641600" imgH="508000" progId="Equation.3">
                  <p:embed/>
                </p:oleObj>
              </mc:Choice>
              <mc:Fallback>
                <p:oleObj name="公式" r:id="rId3" imgW="2641600" imgH="508000" progId="Equation.3">
                  <p:embed/>
                  <p:pic>
                    <p:nvPicPr>
                      <p:cNvPr id="5120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574675"/>
                        <a:ext cx="571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Text Box 12"/>
          <p:cNvSpPr txBox="1">
            <a:spLocks noChangeArrowheads="1"/>
          </p:cNvSpPr>
          <p:nvPr/>
        </p:nvSpPr>
        <p:spPr bwMode="auto">
          <a:xfrm>
            <a:off x="-444500" y="698500"/>
            <a:ext cx="1727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spcBef>
                <a:spcPct val="50000"/>
              </a:spcBef>
            </a:pPr>
            <a:r>
              <a:rPr lang="zh-CN" altLang="en-US" sz="2400">
                <a:solidFill>
                  <a:srgbClr val="000000"/>
                </a:solidFill>
                <a:latin typeface="Times New Roman" pitchFamily="18" charset="0"/>
              </a:rPr>
              <a:t>即：</a:t>
            </a:r>
          </a:p>
        </p:txBody>
      </p:sp>
      <p:graphicFrame>
        <p:nvGraphicFramePr>
          <p:cNvPr id="164877" name="Object 13"/>
          <p:cNvGraphicFramePr>
            <a:graphicFrameLocks noChangeAspect="1"/>
          </p:cNvGraphicFramePr>
          <p:nvPr/>
        </p:nvGraphicFramePr>
        <p:xfrm>
          <a:off x="1582738" y="2944813"/>
          <a:ext cx="5668962" cy="1019175"/>
        </p:xfrm>
        <a:graphic>
          <a:graphicData uri="http://schemas.openxmlformats.org/presentationml/2006/ole">
            <mc:AlternateContent xmlns:mc="http://schemas.openxmlformats.org/markup-compatibility/2006">
              <mc:Choice xmlns:v="urn:schemas-microsoft-com:vml" Requires="v">
                <p:oleObj spid="_x0000_s710667" name="公式" r:id="rId5" imgW="2692400" imgH="508000" progId="Equation.3">
                  <p:embed/>
                </p:oleObj>
              </mc:Choice>
              <mc:Fallback>
                <p:oleObj name="公式" r:id="rId5" imgW="2692400" imgH="508000" progId="Equation.3">
                  <p:embed/>
                  <p:pic>
                    <p:nvPicPr>
                      <p:cNvPr id="16487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2738" y="2944813"/>
                        <a:ext cx="566896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883" name="Rectangle 19"/>
          <p:cNvSpPr>
            <a:spLocks noChangeArrowheads="1"/>
          </p:cNvSpPr>
          <p:nvPr/>
        </p:nvSpPr>
        <p:spPr bwMode="auto">
          <a:xfrm>
            <a:off x="922338" y="5877272"/>
            <a:ext cx="73358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dirty="0">
                <a:solidFill>
                  <a:srgbClr val="000000"/>
                </a:solidFill>
                <a:latin typeface="Times New Roman" pitchFamily="18" charset="0"/>
              </a:rPr>
              <a:t>只要模式类是线性可分的，算法就会给出解。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81"/>
                                        </p:tgtEl>
                                        <p:attrNameLst>
                                          <p:attrName>style.visibility</p:attrName>
                                        </p:attrNameLst>
                                      </p:cBhvr>
                                      <p:to>
                                        <p:strVal val="visible"/>
                                      </p:to>
                                    </p:set>
                                    <p:animEffect transition="in" filter="fade">
                                      <p:cBhvr>
                                        <p:cTn id="7" dur="500"/>
                                        <p:tgtEl>
                                          <p:spTgt spid="164881"/>
                                        </p:tgtEl>
                                      </p:cBhvr>
                                    </p:animEffect>
                                  </p:childTnLst>
                                </p:cTn>
                              </p:par>
                              <p:par>
                                <p:cTn id="8" presetID="10" presetClass="entr" presetSubtype="0" fill="hold" nodeType="withEffect">
                                  <p:stCondLst>
                                    <p:cond delay="0"/>
                                  </p:stCondLst>
                                  <p:childTnLst>
                                    <p:set>
                                      <p:cBhvr>
                                        <p:cTn id="9" dur="1" fill="hold">
                                          <p:stCondLst>
                                            <p:cond delay="0"/>
                                          </p:stCondLst>
                                        </p:cTn>
                                        <p:tgtEl>
                                          <p:spTgt spid="164877"/>
                                        </p:tgtEl>
                                        <p:attrNameLst>
                                          <p:attrName>style.visibility</p:attrName>
                                        </p:attrNameLst>
                                      </p:cBhvr>
                                      <p:to>
                                        <p:strVal val="visible"/>
                                      </p:to>
                                    </p:set>
                                    <p:animEffect transition="in" filter="fade">
                                      <p:cBhvr>
                                        <p:cTn id="10" dur="500"/>
                                        <p:tgtEl>
                                          <p:spTgt spid="1648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4873"/>
                                        </p:tgtEl>
                                        <p:attrNameLst>
                                          <p:attrName>style.visibility</p:attrName>
                                        </p:attrNameLst>
                                      </p:cBhvr>
                                      <p:to>
                                        <p:strVal val="visible"/>
                                      </p:to>
                                    </p:set>
                                    <p:animEffect transition="in" filter="fade">
                                      <p:cBhvr>
                                        <p:cTn id="15" dur="500"/>
                                        <p:tgtEl>
                                          <p:spTgt spid="1648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4883"/>
                                        </p:tgtEl>
                                        <p:attrNameLst>
                                          <p:attrName>style.visibility</p:attrName>
                                        </p:attrNameLst>
                                      </p:cBhvr>
                                      <p:to>
                                        <p:strVal val="visible"/>
                                      </p:to>
                                    </p:set>
                                    <p:animEffect transition="in" filter="fade">
                                      <p:cBhvr>
                                        <p:cTn id="18" dur="500"/>
                                        <p:tgtEl>
                                          <p:spTgt spid="164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1" grpId="0" animBg="1"/>
      <p:bldP spid="164873" grpId="0"/>
      <p:bldP spid="16488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7"/>
          <p:cNvSpPr>
            <a:spLocks noChangeArrowheads="1"/>
          </p:cNvSpPr>
          <p:nvPr/>
        </p:nvSpPr>
        <p:spPr bwMode="auto">
          <a:xfrm>
            <a:off x="25400" y="51244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itchFamily="18" charset="0"/>
            </a:endParaRPr>
          </a:p>
        </p:txBody>
      </p:sp>
      <p:sp>
        <p:nvSpPr>
          <p:cNvPr id="10"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59</a:t>
            </a:fld>
            <a:endParaRPr lang="en-US" altLang="zh-CN" sz="2800" dirty="0">
              <a:solidFill>
                <a:schemeClr val="tx1"/>
              </a:solidFill>
            </a:endParaRPr>
          </a:p>
        </p:txBody>
      </p:sp>
      <p:sp>
        <p:nvSpPr>
          <p:cNvPr id="11"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3.6 </a:t>
            </a:r>
            <a:r>
              <a:rPr lang="zh-CN" altLang="en-US" kern="0" dirty="0"/>
              <a:t>梯度算法</a:t>
            </a:r>
          </a:p>
        </p:txBody>
      </p:sp>
      <p:sp>
        <p:nvSpPr>
          <p:cNvPr id="12" name="内容占位符 2"/>
          <p:cNvSpPr txBox="1">
            <a:spLocks/>
          </p:cNvSpPr>
          <p:nvPr/>
        </p:nvSpPr>
        <p:spPr>
          <a:xfrm>
            <a:off x="251520" y="1484784"/>
            <a:ext cx="7560840" cy="576064"/>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CN" sz="2400" kern="0" dirty="0"/>
              <a:t>3.6.2 </a:t>
            </a:r>
            <a:r>
              <a:rPr lang="zh-CN" altLang="en-US" sz="2400" kern="0" dirty="0"/>
              <a:t>固定增量算法：与感知器算法比较</a:t>
            </a:r>
            <a:endParaRPr lang="en-US" altLang="zh-CN" sz="2400" kern="0" dirty="0"/>
          </a:p>
        </p:txBody>
      </p:sp>
      <p:graphicFrame>
        <p:nvGraphicFramePr>
          <p:cNvPr id="2" name="表格 1"/>
          <p:cNvGraphicFramePr>
            <a:graphicFrameLocks noGrp="1"/>
          </p:cNvGraphicFramePr>
          <p:nvPr>
            <p:extLst>
              <p:ext uri="{D42A27DB-BD31-4B8C-83A1-F6EECF244321}">
                <p14:modId xmlns:p14="http://schemas.microsoft.com/office/powerpoint/2010/main" val="255794861"/>
              </p:ext>
            </p:extLst>
          </p:nvPr>
        </p:nvGraphicFramePr>
        <p:xfrm>
          <a:off x="1187624" y="2564904"/>
          <a:ext cx="6096000" cy="22961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r>
                        <a:rPr lang="zh-CN" altLang="en-US" dirty="0"/>
                        <a:t>感知器算法</a:t>
                      </a:r>
                    </a:p>
                  </a:txBody>
                  <a:tcPr/>
                </a:tc>
                <a:tc>
                  <a:txBody>
                    <a:bodyPr/>
                    <a:lstStyle/>
                    <a:p>
                      <a:r>
                        <a:rPr lang="zh-CN" altLang="en-US" dirty="0"/>
                        <a:t>固定增量算法</a:t>
                      </a:r>
                    </a:p>
                  </a:txBody>
                  <a:tcPr/>
                </a:tc>
                <a:extLst>
                  <a:ext uri="{0D108BD9-81ED-4DB2-BD59-A6C34878D82A}">
                    <a16:rowId xmlns:a16="http://schemas.microsoft.com/office/drawing/2014/main" val="10000"/>
                  </a:ext>
                </a:extLst>
              </a:tr>
              <a:tr h="370840">
                <a:tc>
                  <a:txBody>
                    <a:bodyPr/>
                    <a:lstStyle/>
                    <a:p>
                      <a:r>
                        <a:rPr lang="zh-CN" altLang="en-US" dirty="0"/>
                        <a:t>存在解的条件</a:t>
                      </a:r>
                    </a:p>
                  </a:txBody>
                  <a:tcPr/>
                </a:tc>
                <a:tc>
                  <a:txBody>
                    <a:bodyPr/>
                    <a:lstStyle/>
                    <a:p>
                      <a:r>
                        <a:rPr lang="zh-CN" altLang="en-US" dirty="0"/>
                        <a:t>模式类线性可分</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模式类线性可分</a:t>
                      </a:r>
                    </a:p>
                  </a:txBody>
                  <a:tcPr/>
                </a:tc>
                <a:extLst>
                  <a:ext uri="{0D108BD9-81ED-4DB2-BD59-A6C34878D82A}">
                    <a16:rowId xmlns:a16="http://schemas.microsoft.com/office/drawing/2014/main" val="10001"/>
                  </a:ext>
                </a:extLst>
              </a:tr>
              <a:tr h="370840">
                <a:tc>
                  <a:txBody>
                    <a:bodyPr/>
                    <a:lstStyle/>
                    <a:p>
                      <a:r>
                        <a:rPr lang="zh-CN" altLang="en-US" dirty="0"/>
                        <a:t>基本思路</a:t>
                      </a:r>
                    </a:p>
                  </a:txBody>
                  <a:tcPr/>
                </a:tc>
                <a:tc>
                  <a:txBody>
                    <a:bodyPr/>
                    <a:lstStyle/>
                    <a:p>
                      <a:r>
                        <a:rPr lang="zh-CN" altLang="en-US" dirty="0"/>
                        <a:t>利用</a:t>
                      </a:r>
                      <a:r>
                        <a:rPr lang="en-US" altLang="zh-CN" dirty="0"/>
                        <a:t>WX</a:t>
                      </a:r>
                      <a:r>
                        <a:rPr lang="zh-CN" altLang="en-US" dirty="0"/>
                        <a:t>增加的思路调</a:t>
                      </a:r>
                      <a:r>
                        <a:rPr lang="en-US" altLang="zh-CN" dirty="0"/>
                        <a:t>W</a:t>
                      </a:r>
                      <a:endParaRPr lang="zh-CN" altLang="en-US" dirty="0"/>
                    </a:p>
                  </a:txBody>
                  <a:tcPr/>
                </a:tc>
                <a:tc>
                  <a:txBody>
                    <a:bodyPr/>
                    <a:lstStyle/>
                    <a:p>
                      <a:r>
                        <a:rPr lang="zh-CN" altLang="en-US" sz="1800" dirty="0">
                          <a:solidFill>
                            <a:srgbClr val="000000"/>
                          </a:solidFill>
                          <a:latin typeface="Times New Roman" pitchFamily="18" charset="0"/>
                        </a:rPr>
                        <a:t>求函数</a:t>
                      </a:r>
                      <a:r>
                        <a:rPr lang="en-US" altLang="zh-CN" sz="1800" i="1" dirty="0">
                          <a:solidFill>
                            <a:srgbClr val="000000"/>
                          </a:solidFill>
                          <a:latin typeface="Times New Roman" pitchFamily="18" charset="0"/>
                        </a:rPr>
                        <a:t>J</a:t>
                      </a:r>
                      <a:r>
                        <a:rPr lang="zh-CN" altLang="en-US" sz="1800" dirty="0">
                          <a:solidFill>
                            <a:srgbClr val="000000"/>
                          </a:solidFill>
                          <a:latin typeface="Times New Roman" pitchFamily="18" charset="0"/>
                        </a:rPr>
                        <a:t>极小值</a:t>
                      </a:r>
                      <a:endParaRPr lang="zh-CN" altLang="en-US" dirty="0"/>
                    </a:p>
                  </a:txBody>
                  <a:tcPr/>
                </a:tc>
                <a:extLst>
                  <a:ext uri="{0D108BD9-81ED-4DB2-BD59-A6C34878D82A}">
                    <a16:rowId xmlns:a16="http://schemas.microsoft.com/office/drawing/2014/main" val="10002"/>
                  </a:ext>
                </a:extLst>
              </a:tr>
              <a:tr h="370840">
                <a:tc>
                  <a:txBody>
                    <a:bodyPr/>
                    <a:lstStyle/>
                    <a:p>
                      <a:endParaRPr lang="en-US" altLang="zh-CN" dirty="0"/>
                    </a:p>
                    <a:p>
                      <a:r>
                        <a:rPr lang="zh-CN" altLang="en-US" dirty="0"/>
                        <a:t>调节权重的方法</a:t>
                      </a:r>
                      <a:endParaRPr lang="en-US" altLang="zh-CN" dirty="0"/>
                    </a:p>
                    <a:p>
                      <a:endParaRPr lang="en-US" altLang="zh-CN" dirty="0"/>
                    </a:p>
                  </a:txBody>
                  <a:tcPr/>
                </a:tc>
                <a:tc gridSpan="2">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90535068"/>
              </p:ext>
            </p:extLst>
          </p:nvPr>
        </p:nvGraphicFramePr>
        <p:xfrm>
          <a:off x="3275856" y="4077072"/>
          <a:ext cx="4104630" cy="728872"/>
        </p:xfrm>
        <a:graphic>
          <a:graphicData uri="http://schemas.openxmlformats.org/presentationml/2006/ole">
            <mc:AlternateContent xmlns:mc="http://schemas.openxmlformats.org/markup-compatibility/2006">
              <mc:Choice xmlns:v="urn:schemas-microsoft-com:vml" Requires="v">
                <p:oleObj spid="_x0000_s613066" name="公式" r:id="rId3" imgW="2641600" imgH="508000" progId="Equation.3">
                  <p:embed/>
                </p:oleObj>
              </mc:Choice>
              <mc:Fallback>
                <p:oleObj name="公式" r:id="rId3" imgW="2641600" imgH="5080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4077072"/>
                        <a:ext cx="4104630" cy="728872"/>
                      </a:xfrm>
                      <a:prstGeom prst="rect">
                        <a:avLst/>
                      </a:prstGeom>
                      <a:noFill/>
                      <a:ln>
                        <a:noFill/>
                      </a:ln>
                    </p:spPr>
                  </p:pic>
                </p:oleObj>
              </mc:Fallback>
            </mc:AlternateContent>
          </a:graphicData>
        </a:graphic>
      </p:graphicFrame>
      <p:sp>
        <p:nvSpPr>
          <p:cNvPr id="4" name="TextBox 3"/>
          <p:cNvSpPr txBox="1"/>
          <p:nvPr/>
        </p:nvSpPr>
        <p:spPr>
          <a:xfrm>
            <a:off x="1026367" y="4967589"/>
            <a:ext cx="5929828" cy="954107"/>
          </a:xfrm>
          <a:prstGeom prst="rect">
            <a:avLst/>
          </a:prstGeom>
          <a:noFill/>
        </p:spPr>
        <p:txBody>
          <a:bodyPr wrap="none" rtlCol="0">
            <a:spAutoFit/>
          </a:bodyPr>
          <a:lstStyle/>
          <a:p>
            <a:r>
              <a:rPr lang="zh-CN" altLang="en-US" dirty="0">
                <a:solidFill>
                  <a:srgbClr val="FF0000"/>
                </a:solidFill>
              </a:rPr>
              <a:t>感知器算法是梯度算法在准则函数为</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时的特例。</a:t>
            </a:r>
          </a:p>
        </p:txBody>
      </p:sp>
      <p:graphicFrame>
        <p:nvGraphicFramePr>
          <p:cNvPr id="5" name="对象 4"/>
          <p:cNvGraphicFramePr>
            <a:graphicFrameLocks noChangeAspect="1"/>
          </p:cNvGraphicFramePr>
          <p:nvPr>
            <p:extLst>
              <p:ext uri="{D42A27DB-BD31-4B8C-83A1-F6EECF244321}">
                <p14:modId xmlns:p14="http://schemas.microsoft.com/office/powerpoint/2010/main" val="4215679727"/>
              </p:ext>
            </p:extLst>
          </p:nvPr>
        </p:nvGraphicFramePr>
        <p:xfrm>
          <a:off x="1187624" y="5444642"/>
          <a:ext cx="3024188" cy="600075"/>
        </p:xfrm>
        <a:graphic>
          <a:graphicData uri="http://schemas.openxmlformats.org/presentationml/2006/ole">
            <mc:AlternateContent xmlns:mc="http://schemas.openxmlformats.org/markup-compatibility/2006">
              <mc:Choice xmlns:v="urn:schemas-microsoft-com:vml" Requires="v">
                <p:oleObj spid="_x0000_s613067" name="公式" r:id="rId5" imgW="1815312" imgH="393529" progId="Equation.3">
                  <p:embed/>
                </p:oleObj>
              </mc:Choice>
              <mc:Fallback>
                <p:oleObj name="公式" r:id="rId5" imgW="1815312" imgH="393529" progId="Equation.3">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5444642"/>
                        <a:ext cx="30241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52028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7" name="Object 4"/>
          <p:cNvGraphicFramePr>
            <a:graphicFrameLocks noChangeAspect="1"/>
          </p:cNvGraphicFramePr>
          <p:nvPr>
            <p:extLst>
              <p:ext uri="{D42A27DB-BD31-4B8C-83A1-F6EECF244321}">
                <p14:modId xmlns:p14="http://schemas.microsoft.com/office/powerpoint/2010/main" val="4202521778"/>
              </p:ext>
            </p:extLst>
          </p:nvPr>
        </p:nvGraphicFramePr>
        <p:xfrm>
          <a:off x="2782888" y="2809250"/>
          <a:ext cx="3916363" cy="903287"/>
        </p:xfrm>
        <a:graphic>
          <a:graphicData uri="http://schemas.openxmlformats.org/presentationml/2006/ole">
            <mc:AlternateContent xmlns:mc="http://schemas.openxmlformats.org/markup-compatibility/2006">
              <mc:Choice xmlns:v="urn:schemas-microsoft-com:vml" Requires="v">
                <p:oleObj spid="_x0000_s695319" name="公式" r:id="rId4" imgW="1916868" imgH="482391" progId="Equation.3">
                  <p:embed/>
                </p:oleObj>
              </mc:Choice>
              <mc:Fallback>
                <p:oleObj name="公式" r:id="rId4" imgW="1916868" imgH="4823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8" y="2809250"/>
                        <a:ext cx="3916363"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8" name="Rectangle 8"/>
          <p:cNvSpPr>
            <a:spLocks noChangeArrowheads="1"/>
          </p:cNvSpPr>
          <p:nvPr/>
        </p:nvSpPr>
        <p:spPr bwMode="auto">
          <a:xfrm>
            <a:off x="651317" y="2445459"/>
            <a:ext cx="31285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indent="304800"/>
            <a:r>
              <a:rPr lang="en-US" altLang="zh-CN" sz="2000" baseline="0" dirty="0">
                <a:solidFill>
                  <a:srgbClr val="000000"/>
                </a:solidFill>
                <a:latin typeface="Times New Roman" pitchFamily="18" charset="0"/>
              </a:rPr>
              <a:t>1.  </a:t>
            </a:r>
            <a:r>
              <a:rPr lang="zh-CN" altLang="en-US" sz="2000" baseline="0" dirty="0">
                <a:solidFill>
                  <a:srgbClr val="000000"/>
                </a:solidFill>
                <a:latin typeface="Times New Roman" pitchFamily="18" charset="0"/>
              </a:rPr>
              <a:t>两类情况（很简单）</a:t>
            </a:r>
          </a:p>
        </p:txBody>
      </p:sp>
      <p:grpSp>
        <p:nvGrpSpPr>
          <p:cNvPr id="82949" name="Group 48"/>
          <p:cNvGrpSpPr>
            <a:grpSpLocks/>
          </p:cNvGrpSpPr>
          <p:nvPr/>
        </p:nvGrpSpPr>
        <p:grpSpPr bwMode="auto">
          <a:xfrm>
            <a:off x="969748" y="3779209"/>
            <a:ext cx="6338888" cy="365125"/>
            <a:chOff x="221" y="1813"/>
            <a:chExt cx="3993" cy="230"/>
          </a:xfrm>
        </p:grpSpPr>
        <p:sp>
          <p:nvSpPr>
            <p:cNvPr id="82963" name="Rectangle 12"/>
            <p:cNvSpPr>
              <a:spLocks noChangeArrowheads="1"/>
            </p:cNvSpPr>
            <p:nvPr/>
          </p:nvSpPr>
          <p:spPr bwMode="auto">
            <a:xfrm>
              <a:off x="221" y="1813"/>
              <a:ext cx="216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zh-CN" sz="2000" i="1" baseline="0" dirty="0">
                  <a:solidFill>
                    <a:srgbClr val="000000"/>
                  </a:solidFill>
                  <a:latin typeface="Times New Roman" pitchFamily="18" charset="0"/>
                </a:rPr>
                <a:t>d</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 = 0</a:t>
              </a:r>
              <a:r>
                <a:rPr lang="zh-CN" altLang="en-US" sz="2000" baseline="0" dirty="0">
                  <a:solidFill>
                    <a:srgbClr val="000000"/>
                  </a:solidFill>
                  <a:latin typeface="Times New Roman" pitchFamily="18" charset="0"/>
                </a:rPr>
                <a:t>：不可判别情况，可以</a:t>
              </a:r>
            </a:p>
          </p:txBody>
        </p:sp>
        <p:graphicFrame>
          <p:nvGraphicFramePr>
            <p:cNvPr id="82964" name="Object 11"/>
            <p:cNvGraphicFramePr>
              <a:graphicFrameLocks noChangeAspect="1"/>
            </p:cNvGraphicFramePr>
            <p:nvPr>
              <p:extLst>
                <p:ext uri="{D42A27DB-BD31-4B8C-83A1-F6EECF244321}">
                  <p14:modId xmlns:p14="http://schemas.microsoft.com/office/powerpoint/2010/main" val="457465856"/>
                </p:ext>
              </p:extLst>
            </p:nvPr>
          </p:nvGraphicFramePr>
          <p:xfrm>
            <a:off x="2417" y="1813"/>
            <a:ext cx="1797" cy="230"/>
          </p:xfrm>
          <a:graphic>
            <a:graphicData uri="http://schemas.openxmlformats.org/presentationml/2006/ole">
              <mc:AlternateContent xmlns:mc="http://schemas.openxmlformats.org/markup-compatibility/2006">
                <mc:Choice xmlns:v="urn:schemas-microsoft-com:vml" Requires="v">
                  <p:oleObj spid="_x0000_s695320" name="公式" r:id="rId6" imgW="1485255" imgH="215806" progId="Equation.3">
                    <p:embed/>
                  </p:oleObj>
                </mc:Choice>
                <mc:Fallback>
                  <p:oleObj name="公式" r:id="rId6" imgW="1485255"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 y="1813"/>
                          <a:ext cx="1797" cy="230"/>
                        </a:xfrm>
                        <a:prstGeom prst="rect">
                          <a:avLst/>
                        </a:prstGeom>
                        <a:noFill/>
                        <a:ln>
                          <a:noFill/>
                        </a:ln>
                      </p:spPr>
                    </p:pic>
                  </p:oleObj>
                </mc:Fallback>
              </mc:AlternateContent>
            </a:graphicData>
          </a:graphic>
        </p:graphicFrame>
      </p:grpSp>
      <p:sp>
        <p:nvSpPr>
          <p:cNvPr id="129042" name="Rectangle 18"/>
          <p:cNvSpPr>
            <a:spLocks noChangeArrowheads="1"/>
          </p:cNvSpPr>
          <p:nvPr/>
        </p:nvSpPr>
        <p:spPr bwMode="auto">
          <a:xfrm>
            <a:off x="509587" y="5090054"/>
            <a:ext cx="8054975" cy="41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25000"/>
              </a:lnSpc>
            </a:pPr>
            <a:r>
              <a:rPr lang="en-US" altLang="zh-CN" sz="2400" baseline="0" dirty="0">
                <a:solidFill>
                  <a:srgbClr val="000000"/>
                </a:solidFill>
                <a:latin typeface="Times New Roman" pitchFamily="18" charset="0"/>
              </a:rPr>
              <a:t>        </a:t>
            </a:r>
            <a:r>
              <a:rPr lang="zh-CN" altLang="en-US" sz="2000" baseline="0" dirty="0">
                <a:solidFill>
                  <a:srgbClr val="000000"/>
                </a:solidFill>
                <a:latin typeface="Times New Roman" pitchFamily="18" charset="0"/>
              </a:rPr>
              <a:t>对</a:t>
            </a:r>
            <a:r>
              <a:rPr lang="en-US" altLang="zh-CN" sz="2000" i="1" baseline="0" dirty="0">
                <a:solidFill>
                  <a:srgbClr val="000000"/>
                </a:solidFill>
                <a:latin typeface="Times New Roman" pitchFamily="18" charset="0"/>
              </a:rPr>
              <a:t>M</a:t>
            </a:r>
            <a:r>
              <a:rPr lang="zh-CN" altLang="en-US" sz="2000" baseline="0" dirty="0">
                <a:solidFill>
                  <a:srgbClr val="000000"/>
                </a:solidFill>
                <a:latin typeface="Times New Roman" pitchFamily="18" charset="0"/>
              </a:rPr>
              <a:t>个线性可分模式类，</a:t>
            </a:r>
            <a:r>
              <a:rPr lang="el-GR" altLang="zh-CN" sz="2000" i="1" baseline="0" dirty="0">
                <a:solidFill>
                  <a:srgbClr val="000000"/>
                </a:solidFill>
                <a:latin typeface="Times New Roman" pitchFamily="18" charset="0"/>
                <a:cs typeface="Arial" charset="0"/>
              </a:rPr>
              <a:t>ω</a:t>
            </a:r>
            <a:r>
              <a:rPr lang="el-GR" altLang="zh-CN" sz="2000" baseline="-25000" dirty="0">
                <a:solidFill>
                  <a:srgbClr val="000000"/>
                </a:solidFill>
                <a:latin typeface="Times New Roman" pitchFamily="18" charset="0"/>
                <a:cs typeface="Arial" charset="0"/>
              </a:rPr>
              <a:t>1</a:t>
            </a:r>
            <a:r>
              <a:rPr lang="zh-CN" altLang="en-US" sz="2000" baseline="0" dirty="0">
                <a:solidFill>
                  <a:srgbClr val="000000"/>
                </a:solidFill>
                <a:latin typeface="Times New Roman" pitchFamily="18" charset="0"/>
              </a:rPr>
              <a:t>， </a:t>
            </a:r>
            <a:r>
              <a:rPr lang="el-GR" altLang="zh-CN" sz="2000" i="1" baseline="0" dirty="0">
                <a:solidFill>
                  <a:srgbClr val="000000"/>
                </a:solidFill>
                <a:latin typeface="Times New Roman" pitchFamily="18" charset="0"/>
              </a:rPr>
              <a:t>ω</a:t>
            </a:r>
            <a:r>
              <a:rPr lang="el-GR" altLang="zh-CN" sz="2000" baseline="-25000" dirty="0">
                <a:solidFill>
                  <a:srgbClr val="000000"/>
                </a:solidFill>
                <a:latin typeface="Times New Roman" pitchFamily="18" charset="0"/>
              </a:rPr>
              <a:t>2</a:t>
            </a:r>
            <a:r>
              <a:rPr lang="zh-CN" altLang="en-US" sz="2000" baseline="0" dirty="0">
                <a:solidFill>
                  <a:srgbClr val="000000"/>
                </a:solidFill>
                <a:latin typeface="Times New Roman" pitchFamily="18" charset="0"/>
              </a:rPr>
              <a:t>，</a:t>
            </a:r>
            <a:r>
              <a:rPr lang="en-US" altLang="zh-CN" sz="2000" baseline="0" dirty="0">
                <a:solidFill>
                  <a:srgbClr val="000000"/>
                </a:solidFill>
                <a:latin typeface="Times New Roman" pitchFamily="18" charset="0"/>
              </a:rPr>
              <a:t>… </a:t>
            </a:r>
            <a:r>
              <a:rPr lang="el-GR" altLang="zh-CN" sz="2000" i="1" baseline="0" dirty="0">
                <a:solidFill>
                  <a:srgbClr val="000000"/>
                </a:solidFill>
                <a:latin typeface="Times New Roman" pitchFamily="18" charset="0"/>
              </a:rPr>
              <a:t>ω</a:t>
            </a:r>
            <a:r>
              <a:rPr lang="el-GR" altLang="zh-CN" sz="2000" i="1" baseline="-25000" dirty="0">
                <a:solidFill>
                  <a:srgbClr val="000000"/>
                </a:solidFill>
                <a:latin typeface="Times New Roman" pitchFamily="18" charset="0"/>
              </a:rPr>
              <a:t>M</a:t>
            </a:r>
            <a:r>
              <a:rPr lang="zh-CN" altLang="en-US" sz="2000" baseline="0" dirty="0">
                <a:solidFill>
                  <a:srgbClr val="000000"/>
                </a:solidFill>
                <a:latin typeface="Times New Roman" pitchFamily="18" charset="0"/>
              </a:rPr>
              <a:t>，有三种划分方式：</a:t>
            </a:r>
          </a:p>
        </p:txBody>
      </p:sp>
      <p:sp>
        <p:nvSpPr>
          <p:cNvPr id="129046" name="Rectangle 22"/>
          <p:cNvSpPr>
            <a:spLocks noChangeArrowheads="1"/>
          </p:cNvSpPr>
          <p:nvPr/>
        </p:nvSpPr>
        <p:spPr bwMode="auto">
          <a:xfrm>
            <a:off x="685800" y="4705333"/>
            <a:ext cx="3513782"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indent="304800">
              <a:lnSpc>
                <a:spcPct val="125000"/>
              </a:lnSpc>
            </a:pPr>
            <a:r>
              <a:rPr lang="en-US" altLang="zh-CN" sz="2000" baseline="0" dirty="0">
                <a:solidFill>
                  <a:srgbClr val="000000"/>
                </a:solidFill>
                <a:latin typeface="Times New Roman" pitchFamily="18" charset="0"/>
              </a:rPr>
              <a:t>2.  </a:t>
            </a:r>
            <a:r>
              <a:rPr lang="zh-CN" altLang="en-US" sz="2000" baseline="0" dirty="0">
                <a:solidFill>
                  <a:srgbClr val="000000"/>
                </a:solidFill>
                <a:latin typeface="Times New Roman" pitchFamily="18" charset="0"/>
              </a:rPr>
              <a:t>多类情况（如何划分？） </a:t>
            </a:r>
          </a:p>
        </p:txBody>
      </p:sp>
      <p:grpSp>
        <p:nvGrpSpPr>
          <p:cNvPr id="129058" name="Group 34"/>
          <p:cNvGrpSpPr>
            <a:grpSpLocks/>
          </p:cNvGrpSpPr>
          <p:nvPr/>
        </p:nvGrpSpPr>
        <p:grpSpPr bwMode="auto">
          <a:xfrm>
            <a:off x="1123950" y="5664073"/>
            <a:ext cx="1658938" cy="515938"/>
            <a:chOff x="1031" y="3568"/>
            <a:chExt cx="1045" cy="325"/>
          </a:xfrm>
        </p:grpSpPr>
        <p:graphicFrame>
          <p:nvGraphicFramePr>
            <p:cNvPr id="82961" name="Object 30"/>
            <p:cNvGraphicFramePr>
              <a:graphicFrameLocks noChangeAspect="1"/>
            </p:cNvGraphicFramePr>
            <p:nvPr/>
          </p:nvGraphicFramePr>
          <p:xfrm>
            <a:off x="1031" y="3568"/>
            <a:ext cx="572" cy="325"/>
          </p:xfrm>
          <a:graphic>
            <a:graphicData uri="http://schemas.openxmlformats.org/presentationml/2006/ole">
              <mc:AlternateContent xmlns:mc="http://schemas.openxmlformats.org/markup-compatibility/2006">
                <mc:Choice xmlns:v="urn:schemas-microsoft-com:vml" Requires="v">
                  <p:oleObj spid="_x0000_s695321" name="公式" r:id="rId8" imgW="393529" imgH="228501" progId="Equation.3">
                    <p:embed/>
                  </p:oleObj>
                </mc:Choice>
                <mc:Fallback>
                  <p:oleObj name="公式" r:id="rId8" imgW="39352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 y="3568"/>
                          <a:ext cx="57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62" name="Rectangle 33"/>
            <p:cNvSpPr>
              <a:spLocks noChangeArrowheads="1"/>
            </p:cNvSpPr>
            <p:nvPr/>
          </p:nvSpPr>
          <p:spPr bwMode="auto">
            <a:xfrm>
              <a:off x="1591" y="3626"/>
              <a:ext cx="48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zh-CN" altLang="en-US" sz="2000" baseline="0" dirty="0">
                  <a:solidFill>
                    <a:srgbClr val="000000"/>
                  </a:solidFill>
                  <a:latin typeface="Times New Roman" pitchFamily="18" charset="0"/>
                </a:rPr>
                <a:t>两分法</a:t>
              </a:r>
            </a:p>
          </p:txBody>
        </p:sp>
      </p:grpSp>
      <p:grpSp>
        <p:nvGrpSpPr>
          <p:cNvPr id="129064" name="Group 40"/>
          <p:cNvGrpSpPr>
            <a:grpSpLocks/>
          </p:cNvGrpSpPr>
          <p:nvPr/>
        </p:nvGrpSpPr>
        <p:grpSpPr bwMode="auto">
          <a:xfrm>
            <a:off x="3422113" y="5661692"/>
            <a:ext cx="1831975" cy="544513"/>
            <a:chOff x="1013" y="3559"/>
            <a:chExt cx="1154" cy="343"/>
          </a:xfrm>
        </p:grpSpPr>
        <p:graphicFrame>
          <p:nvGraphicFramePr>
            <p:cNvPr id="82959" name="Object 41"/>
            <p:cNvGraphicFramePr>
              <a:graphicFrameLocks noChangeAspect="1"/>
            </p:cNvGraphicFramePr>
            <p:nvPr/>
          </p:nvGraphicFramePr>
          <p:xfrm>
            <a:off x="1013" y="3559"/>
            <a:ext cx="609" cy="343"/>
          </p:xfrm>
          <a:graphic>
            <a:graphicData uri="http://schemas.openxmlformats.org/presentationml/2006/ole">
              <mc:AlternateContent xmlns:mc="http://schemas.openxmlformats.org/markup-compatibility/2006">
                <mc:Choice xmlns:v="urn:schemas-microsoft-com:vml" Requires="v">
                  <p:oleObj spid="_x0000_s695322" name="公式" r:id="rId10" imgW="418918" imgH="241195" progId="Equation.3">
                    <p:embed/>
                  </p:oleObj>
                </mc:Choice>
                <mc:Fallback>
                  <p:oleObj name="公式" r:id="rId10" imgW="418918"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 y="3559"/>
                          <a:ext cx="609"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60" name="Rectangle 42"/>
            <p:cNvSpPr>
              <a:spLocks noChangeArrowheads="1"/>
            </p:cNvSpPr>
            <p:nvPr/>
          </p:nvSpPr>
          <p:spPr bwMode="auto">
            <a:xfrm>
              <a:off x="1591" y="3626"/>
              <a:ext cx="57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baseline="0" dirty="0">
                  <a:solidFill>
                    <a:srgbClr val="000000"/>
                  </a:solidFill>
                  <a:latin typeface="Times New Roman" pitchFamily="18" charset="0"/>
                </a:rPr>
                <a:t>两分法</a:t>
              </a:r>
            </a:p>
          </p:txBody>
        </p:sp>
      </p:grpSp>
      <p:grpSp>
        <p:nvGrpSpPr>
          <p:cNvPr id="129070" name="Group 46"/>
          <p:cNvGrpSpPr>
            <a:grpSpLocks/>
          </p:cNvGrpSpPr>
          <p:nvPr/>
        </p:nvGrpSpPr>
        <p:grpSpPr bwMode="auto">
          <a:xfrm>
            <a:off x="5892264" y="5649786"/>
            <a:ext cx="2384425" cy="544512"/>
            <a:chOff x="3883" y="3548"/>
            <a:chExt cx="1502" cy="343"/>
          </a:xfrm>
        </p:grpSpPr>
        <p:graphicFrame>
          <p:nvGraphicFramePr>
            <p:cNvPr id="82957" name="Object 44"/>
            <p:cNvGraphicFramePr>
              <a:graphicFrameLocks noChangeAspect="1"/>
            </p:cNvGraphicFramePr>
            <p:nvPr/>
          </p:nvGraphicFramePr>
          <p:xfrm>
            <a:off x="3883" y="3548"/>
            <a:ext cx="561" cy="343"/>
          </p:xfrm>
          <a:graphic>
            <a:graphicData uri="http://schemas.openxmlformats.org/presentationml/2006/ole">
              <mc:AlternateContent xmlns:mc="http://schemas.openxmlformats.org/markup-compatibility/2006">
                <mc:Choice xmlns:v="urn:schemas-microsoft-com:vml" Requires="v">
                  <p:oleObj spid="_x0000_s695323" name="公式" r:id="rId12" imgW="418918" imgH="241195" progId="Equation.3">
                    <p:embed/>
                  </p:oleObj>
                </mc:Choice>
                <mc:Fallback>
                  <p:oleObj name="公式" r:id="rId12" imgW="418918"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3" y="3548"/>
                          <a:ext cx="561"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8" name="Rectangle 45"/>
            <p:cNvSpPr>
              <a:spLocks noChangeArrowheads="1"/>
            </p:cNvSpPr>
            <p:nvPr/>
          </p:nvSpPr>
          <p:spPr bwMode="auto">
            <a:xfrm>
              <a:off x="4406" y="3607"/>
              <a:ext cx="9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baseline="0" dirty="0">
                  <a:solidFill>
                    <a:srgbClr val="000000"/>
                  </a:solidFill>
                  <a:latin typeface="Times New Roman" pitchFamily="18" charset="0"/>
                </a:rPr>
                <a:t>两分法特例</a:t>
              </a:r>
            </a:p>
          </p:txBody>
        </p:sp>
      </p:grpSp>
      <p:sp>
        <p:nvSpPr>
          <p:cNvPr id="22" name="Slide Number Placeholder 5"/>
          <p:cNvSpPr>
            <a:spLocks noGrp="1"/>
          </p:cNvSpPr>
          <p:nvPr>
            <p:ph type="sldNum" sz="quarter" idx="4294967295"/>
          </p:nvPr>
        </p:nvSpPr>
        <p:spPr>
          <a:xfrm>
            <a:off x="8564562" y="6309320"/>
            <a:ext cx="579438" cy="457200"/>
          </a:xfrm>
          <a:prstGeom prst="rect">
            <a:avLst/>
          </a:prstGeom>
        </p:spPr>
        <p:txBody>
          <a:bodyPr/>
          <a:lstStyle/>
          <a:p>
            <a:pPr>
              <a:defRPr/>
            </a:pPr>
            <a:fld id="{7FE4A060-E7E6-4CE4-812B-AA64927C127D}" type="slidenum">
              <a:rPr lang="en-US" altLang="zh-CN" sz="2800" smtClean="0">
                <a:solidFill>
                  <a:schemeClr val="tx1"/>
                </a:solidFill>
              </a:rPr>
              <a:pPr>
                <a:defRPr/>
              </a:pPr>
              <a:t>6</a:t>
            </a:fld>
            <a:endParaRPr lang="en-US" altLang="zh-CN" sz="2800" dirty="0">
              <a:solidFill>
                <a:schemeClr val="tx1"/>
              </a:solidFill>
            </a:endParaRPr>
          </a:p>
        </p:txBody>
      </p:sp>
      <p:sp>
        <p:nvSpPr>
          <p:cNvPr id="21"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3.2 </a:t>
            </a:r>
            <a:r>
              <a:rPr lang="zh-CN" altLang="en-US" kern="0" dirty="0"/>
              <a:t>线性判别函数</a:t>
            </a:r>
          </a:p>
        </p:txBody>
      </p:sp>
      <p:sp>
        <p:nvSpPr>
          <p:cNvPr id="23" name="内容占位符 2"/>
          <p:cNvSpPr txBox="1">
            <a:spLocks/>
          </p:cNvSpPr>
          <p:nvPr/>
        </p:nvSpPr>
        <p:spPr>
          <a:xfrm>
            <a:off x="251520" y="1464568"/>
            <a:ext cx="4791968" cy="576064"/>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CN" sz="2400" kern="0" dirty="0"/>
              <a:t>3.2.2 </a:t>
            </a:r>
            <a:r>
              <a:rPr lang="zh-CN" altLang="en-US" sz="2400" kern="0" dirty="0"/>
              <a:t>分类方法</a:t>
            </a:r>
            <a:endParaRPr lang="en-US" altLang="zh-CN" sz="2400" kern="0" dirty="0"/>
          </a:p>
        </p:txBody>
      </p:sp>
    </p:spTree>
    <p:extLst>
      <p:ext uri="{BB962C8B-B14F-4D97-AF65-F5344CB8AC3E}">
        <p14:creationId xmlns:p14="http://schemas.microsoft.com/office/powerpoint/2010/main" val="3640737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046"/>
                                        </p:tgtEl>
                                        <p:attrNameLst>
                                          <p:attrName>style.visibility</p:attrName>
                                        </p:attrNameLst>
                                      </p:cBhvr>
                                      <p:to>
                                        <p:strVal val="visible"/>
                                      </p:to>
                                    </p:set>
                                    <p:animEffect transition="in" filter="fade">
                                      <p:cBhvr>
                                        <p:cTn id="7" dur="500"/>
                                        <p:tgtEl>
                                          <p:spTgt spid="129046"/>
                                        </p:tgtEl>
                                      </p:cBhvr>
                                    </p:animEffect>
                                  </p:childTnLst>
                                </p:cTn>
                              </p:par>
                              <p:par>
                                <p:cTn id="8" presetID="10" presetClass="entr" presetSubtype="0" fill="hold" nodeType="withEffect">
                                  <p:stCondLst>
                                    <p:cond delay="0"/>
                                  </p:stCondLst>
                                  <p:childTnLst>
                                    <p:set>
                                      <p:cBhvr>
                                        <p:cTn id="9" dur="1" fill="hold">
                                          <p:stCondLst>
                                            <p:cond delay="0"/>
                                          </p:stCondLst>
                                        </p:cTn>
                                        <p:tgtEl>
                                          <p:spTgt spid="129058"/>
                                        </p:tgtEl>
                                        <p:attrNameLst>
                                          <p:attrName>style.visibility</p:attrName>
                                        </p:attrNameLst>
                                      </p:cBhvr>
                                      <p:to>
                                        <p:strVal val="visible"/>
                                      </p:to>
                                    </p:set>
                                    <p:animEffect transition="in" filter="fade">
                                      <p:cBhvr>
                                        <p:cTn id="10" dur="500"/>
                                        <p:tgtEl>
                                          <p:spTgt spid="129058"/>
                                        </p:tgtEl>
                                      </p:cBhvr>
                                    </p:animEffect>
                                  </p:childTnLst>
                                </p:cTn>
                              </p:par>
                              <p:par>
                                <p:cTn id="11" presetID="10" presetClass="entr" presetSubtype="0" fill="hold" nodeType="withEffect">
                                  <p:stCondLst>
                                    <p:cond delay="0"/>
                                  </p:stCondLst>
                                  <p:childTnLst>
                                    <p:set>
                                      <p:cBhvr>
                                        <p:cTn id="12" dur="1" fill="hold">
                                          <p:stCondLst>
                                            <p:cond delay="0"/>
                                          </p:stCondLst>
                                        </p:cTn>
                                        <p:tgtEl>
                                          <p:spTgt spid="129064"/>
                                        </p:tgtEl>
                                        <p:attrNameLst>
                                          <p:attrName>style.visibility</p:attrName>
                                        </p:attrNameLst>
                                      </p:cBhvr>
                                      <p:to>
                                        <p:strVal val="visible"/>
                                      </p:to>
                                    </p:set>
                                    <p:animEffect transition="in" filter="fade">
                                      <p:cBhvr>
                                        <p:cTn id="13" dur="500"/>
                                        <p:tgtEl>
                                          <p:spTgt spid="129064"/>
                                        </p:tgtEl>
                                      </p:cBhvr>
                                    </p:animEffect>
                                  </p:childTnLst>
                                </p:cTn>
                              </p:par>
                              <p:par>
                                <p:cTn id="14" presetID="10" presetClass="entr" presetSubtype="0" fill="hold" nodeType="withEffect">
                                  <p:stCondLst>
                                    <p:cond delay="0"/>
                                  </p:stCondLst>
                                  <p:childTnLst>
                                    <p:set>
                                      <p:cBhvr>
                                        <p:cTn id="15" dur="1" fill="hold">
                                          <p:stCondLst>
                                            <p:cond delay="0"/>
                                          </p:stCondLst>
                                        </p:cTn>
                                        <p:tgtEl>
                                          <p:spTgt spid="129070"/>
                                        </p:tgtEl>
                                        <p:attrNameLst>
                                          <p:attrName>style.visibility</p:attrName>
                                        </p:attrNameLst>
                                      </p:cBhvr>
                                      <p:to>
                                        <p:strVal val="visible"/>
                                      </p:to>
                                    </p:set>
                                    <p:animEffect transition="in" filter="fade">
                                      <p:cBhvr>
                                        <p:cTn id="16" dur="500"/>
                                        <p:tgtEl>
                                          <p:spTgt spid="1290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9042"/>
                                        </p:tgtEl>
                                        <p:attrNameLst>
                                          <p:attrName>style.visibility</p:attrName>
                                        </p:attrNameLst>
                                      </p:cBhvr>
                                      <p:to>
                                        <p:strVal val="visible"/>
                                      </p:to>
                                    </p:set>
                                    <p:animEffect transition="in" filter="fade">
                                      <p:cBhvr>
                                        <p:cTn id="19" dur="500"/>
                                        <p:tgtEl>
                                          <p:spTgt spid="129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42" grpId="0"/>
      <p:bldP spid="1290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6"/>
          <p:cNvSpPr>
            <a:spLocks noChangeArrowheads="1"/>
          </p:cNvSpPr>
          <p:nvPr/>
        </p:nvSpPr>
        <p:spPr bwMode="auto">
          <a:xfrm>
            <a:off x="303213" y="1963844"/>
            <a:ext cx="8840787"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304800">
              <a:lnSpc>
                <a:spcPct val="125000"/>
              </a:lnSpc>
            </a:pPr>
            <a:r>
              <a:rPr lang="zh-CN" altLang="en-US" sz="2000" baseline="0" dirty="0">
                <a:solidFill>
                  <a:srgbClr val="000000"/>
                </a:solidFill>
                <a:latin typeface="Times New Roman" pitchFamily="18" charset="0"/>
              </a:rPr>
              <a:t>   通过某映射，把模式空间</a:t>
            </a:r>
            <a:r>
              <a:rPr lang="en-US" altLang="zh-CN" sz="2000" i="1" baseline="0" dirty="0">
                <a:solidFill>
                  <a:srgbClr val="000000"/>
                </a:solidFill>
                <a:latin typeface="Times New Roman" pitchFamily="18" charset="0"/>
              </a:rPr>
              <a:t>X</a:t>
            </a:r>
            <a:r>
              <a:rPr lang="zh-CN" altLang="en-US" sz="2000" baseline="0" dirty="0">
                <a:solidFill>
                  <a:srgbClr val="000000"/>
                </a:solidFill>
                <a:latin typeface="Times New Roman" pitchFamily="18" charset="0"/>
              </a:rPr>
              <a:t>变成</a:t>
            </a:r>
            <a:r>
              <a:rPr lang="en-US" altLang="zh-CN" sz="2000" i="1" baseline="0" dirty="0">
                <a:solidFill>
                  <a:srgbClr val="000000"/>
                </a:solidFill>
                <a:latin typeface="Times New Roman" pitchFamily="18" charset="0"/>
              </a:rPr>
              <a:t>X*</a:t>
            </a:r>
            <a:r>
              <a:rPr lang="zh-CN" altLang="en-US" sz="2000" baseline="0" dirty="0">
                <a:solidFill>
                  <a:srgbClr val="000000"/>
                </a:solidFill>
                <a:latin typeface="Times New Roman" pitchFamily="18" charset="0"/>
              </a:rPr>
              <a:t>，以便将</a:t>
            </a:r>
            <a:r>
              <a:rPr lang="en-US" altLang="zh-CN" sz="2000" i="1" baseline="0" dirty="0">
                <a:solidFill>
                  <a:srgbClr val="000000"/>
                </a:solidFill>
                <a:latin typeface="Times New Roman" pitchFamily="18" charset="0"/>
              </a:rPr>
              <a:t>X</a:t>
            </a:r>
            <a:r>
              <a:rPr lang="zh-CN" altLang="en-US" sz="2000" baseline="0" dirty="0">
                <a:solidFill>
                  <a:srgbClr val="000000"/>
                </a:solidFill>
                <a:latin typeface="Times New Roman" pitchFamily="18" charset="0"/>
              </a:rPr>
              <a:t>空间中非线性可分的模式集，变成在</a:t>
            </a:r>
            <a:r>
              <a:rPr lang="en-US" altLang="zh-CN" sz="2000"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空间中线性可分的模式集。</a:t>
            </a:r>
          </a:p>
        </p:txBody>
      </p:sp>
      <p:sp>
        <p:nvSpPr>
          <p:cNvPr id="145416" name="Rectangle 8"/>
          <p:cNvSpPr>
            <a:spLocks noChangeArrowheads="1"/>
          </p:cNvSpPr>
          <p:nvPr/>
        </p:nvSpPr>
        <p:spPr bwMode="auto">
          <a:xfrm>
            <a:off x="321024" y="3336417"/>
            <a:ext cx="8687117"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304800">
              <a:lnSpc>
                <a:spcPct val="125000"/>
              </a:lnSpc>
            </a:pPr>
            <a:r>
              <a:rPr lang="zh-CN" altLang="en-US" sz="2000" baseline="0" dirty="0">
                <a:solidFill>
                  <a:srgbClr val="000000"/>
                </a:solidFill>
                <a:latin typeface="Times New Roman" pitchFamily="18" charset="0"/>
              </a:rPr>
              <a:t>   设一训练用模式集，</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在模式空间</a:t>
            </a:r>
            <a:r>
              <a:rPr lang="en-US" altLang="zh-CN" sz="2000" i="1" baseline="0" dirty="0">
                <a:solidFill>
                  <a:srgbClr val="000000"/>
                </a:solidFill>
                <a:latin typeface="Times New Roman" pitchFamily="18" charset="0"/>
              </a:rPr>
              <a:t>X</a:t>
            </a:r>
            <a:r>
              <a:rPr lang="zh-CN" altLang="en-US" sz="2000" baseline="0" dirty="0">
                <a:solidFill>
                  <a:srgbClr val="000000"/>
                </a:solidFill>
                <a:latin typeface="Times New Roman" pitchFamily="18" charset="0"/>
              </a:rPr>
              <a:t>中线性不可分，</a:t>
            </a:r>
            <a:r>
              <a:rPr lang="zh-CN" altLang="en-US" sz="2000" dirty="0">
                <a:solidFill>
                  <a:srgbClr val="000000"/>
                </a:solidFill>
              </a:rPr>
              <a:t>由非线性多项式构成的</a:t>
            </a:r>
            <a:r>
              <a:rPr lang="zh-CN" altLang="en-US" sz="2000" baseline="0" dirty="0">
                <a:solidFill>
                  <a:srgbClr val="000000"/>
                </a:solidFill>
                <a:latin typeface="Times New Roman" pitchFamily="18" charset="0"/>
              </a:rPr>
              <a:t>非线性判别函数形式如下：</a:t>
            </a:r>
          </a:p>
        </p:txBody>
      </p:sp>
      <p:grpSp>
        <p:nvGrpSpPr>
          <p:cNvPr id="145462" name="Group 54"/>
          <p:cNvGrpSpPr>
            <a:grpSpLocks/>
          </p:cNvGrpSpPr>
          <p:nvPr/>
        </p:nvGrpSpPr>
        <p:grpSpPr bwMode="auto">
          <a:xfrm>
            <a:off x="697553" y="4062389"/>
            <a:ext cx="7618464" cy="757243"/>
            <a:chOff x="580" y="2862"/>
            <a:chExt cx="5054" cy="511"/>
          </a:xfrm>
        </p:grpSpPr>
        <p:sp>
          <p:nvSpPr>
            <p:cNvPr id="102415" name="Rectangle 43"/>
            <p:cNvSpPr>
              <a:spLocks noChangeArrowheads="1"/>
            </p:cNvSpPr>
            <p:nvPr/>
          </p:nvSpPr>
          <p:spPr bwMode="auto">
            <a:xfrm>
              <a:off x="4558" y="2915"/>
              <a:ext cx="10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baseline="0">
                  <a:solidFill>
                    <a:srgbClr val="000000"/>
                  </a:solidFill>
                  <a:latin typeface="Times New Roman" pitchFamily="18" charset="0"/>
                </a:rPr>
                <a:t>            (3-9)</a:t>
              </a:r>
            </a:p>
          </p:txBody>
        </p:sp>
        <p:grpSp>
          <p:nvGrpSpPr>
            <p:cNvPr id="102416" name="Group 51"/>
            <p:cNvGrpSpPr>
              <a:grpSpLocks/>
            </p:cNvGrpSpPr>
            <p:nvPr/>
          </p:nvGrpSpPr>
          <p:grpSpPr bwMode="auto">
            <a:xfrm>
              <a:off x="580" y="2862"/>
              <a:ext cx="4298" cy="511"/>
              <a:chOff x="301" y="2844"/>
              <a:chExt cx="4298" cy="511"/>
            </a:xfrm>
          </p:grpSpPr>
          <p:graphicFrame>
            <p:nvGraphicFramePr>
              <p:cNvPr id="102417" name="Object 37"/>
              <p:cNvGraphicFramePr>
                <a:graphicFrameLocks noChangeAspect="1"/>
              </p:cNvGraphicFramePr>
              <p:nvPr>
                <p:extLst>
                  <p:ext uri="{D42A27DB-BD31-4B8C-83A1-F6EECF244321}">
                    <p14:modId xmlns:p14="http://schemas.microsoft.com/office/powerpoint/2010/main" val="3327175315"/>
                  </p:ext>
                </p:extLst>
              </p:nvPr>
            </p:nvGraphicFramePr>
            <p:xfrm>
              <a:off x="301" y="2992"/>
              <a:ext cx="3313" cy="264"/>
            </p:xfrm>
            <a:graphic>
              <a:graphicData uri="http://schemas.openxmlformats.org/presentationml/2006/ole">
                <mc:AlternateContent xmlns:mc="http://schemas.openxmlformats.org/markup-compatibility/2006">
                  <mc:Choice xmlns:v="urn:schemas-microsoft-com:vml" Requires="v">
                    <p:oleObj spid="_x0000_s649022" name="公式" r:id="rId4" imgW="2971800" imgH="228600" progId="Equation.3">
                      <p:embed/>
                    </p:oleObj>
                  </mc:Choice>
                  <mc:Fallback>
                    <p:oleObj name="公式" r:id="rId4" imgW="2971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 y="2992"/>
                            <a:ext cx="331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18" name="Object 45"/>
              <p:cNvGraphicFramePr>
                <a:graphicFrameLocks noChangeAspect="1"/>
              </p:cNvGraphicFramePr>
              <p:nvPr/>
            </p:nvGraphicFramePr>
            <p:xfrm>
              <a:off x="3611" y="2844"/>
              <a:ext cx="988" cy="511"/>
            </p:xfrm>
            <a:graphic>
              <a:graphicData uri="http://schemas.openxmlformats.org/presentationml/2006/ole">
                <mc:AlternateContent xmlns:mc="http://schemas.openxmlformats.org/markup-compatibility/2006">
                  <mc:Choice xmlns:v="urn:schemas-microsoft-com:vml" Requires="v">
                    <p:oleObj spid="_x0000_s649023" name="公式" r:id="rId6" imgW="825500" imgH="431800" progId="Equation.3">
                      <p:embed/>
                    </p:oleObj>
                  </mc:Choice>
                  <mc:Fallback>
                    <p:oleObj name="公式" r:id="rId6" imgW="8255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1" y="2844"/>
                            <a:ext cx="988"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5460" name="Group 52"/>
          <p:cNvGrpSpPr>
            <a:grpSpLocks/>
          </p:cNvGrpSpPr>
          <p:nvPr/>
        </p:nvGrpSpPr>
        <p:grpSpPr bwMode="auto">
          <a:xfrm>
            <a:off x="-679450" y="4881832"/>
            <a:ext cx="9823450" cy="477838"/>
            <a:chOff x="-464" y="3384"/>
            <a:chExt cx="6188" cy="301"/>
          </a:xfrm>
        </p:grpSpPr>
        <p:sp>
          <p:nvSpPr>
            <p:cNvPr id="102412" name="Rectangle 39"/>
            <p:cNvSpPr>
              <a:spLocks noChangeArrowheads="1"/>
            </p:cNvSpPr>
            <p:nvPr/>
          </p:nvSpPr>
          <p:spPr bwMode="auto">
            <a:xfrm>
              <a:off x="-464" y="3384"/>
              <a:ext cx="6188"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1066800">
                <a:lnSpc>
                  <a:spcPct val="125000"/>
                </a:lnSpc>
              </a:pPr>
              <a:r>
                <a:rPr lang="zh-CN" altLang="en-US" sz="2000" baseline="0" dirty="0">
                  <a:solidFill>
                    <a:srgbClr val="000000"/>
                  </a:solidFill>
                  <a:latin typeface="Times New Roman" pitchFamily="18" charset="0"/>
                </a:rPr>
                <a:t>式中                                    是模式</a:t>
              </a:r>
              <a:r>
                <a:rPr lang="en-US" altLang="zh-CN" sz="2000" b="1" i="1" baseline="0" dirty="0">
                  <a:solidFill>
                    <a:srgbClr val="000000"/>
                  </a:solidFill>
                  <a:latin typeface="Times New Roman" pitchFamily="18" charset="0"/>
                </a:rPr>
                <a:t>X</a:t>
              </a:r>
              <a:r>
                <a:rPr lang="zh-CN" altLang="en-US" sz="2000" baseline="0" dirty="0">
                  <a:solidFill>
                    <a:srgbClr val="000000"/>
                  </a:solidFill>
                  <a:latin typeface="Times New Roman" pitchFamily="18" charset="0"/>
                </a:rPr>
                <a:t>的单值实函数，               。</a:t>
              </a:r>
            </a:p>
          </p:txBody>
        </p:sp>
        <p:graphicFrame>
          <p:nvGraphicFramePr>
            <p:cNvPr id="102413" name="Object 40"/>
            <p:cNvGraphicFramePr>
              <a:graphicFrameLocks noChangeAspect="1"/>
            </p:cNvGraphicFramePr>
            <p:nvPr>
              <p:extLst>
                <p:ext uri="{D42A27DB-BD31-4B8C-83A1-F6EECF244321}">
                  <p14:modId xmlns:p14="http://schemas.microsoft.com/office/powerpoint/2010/main" val="2229860566"/>
                </p:ext>
              </p:extLst>
            </p:nvPr>
          </p:nvGraphicFramePr>
          <p:xfrm>
            <a:off x="612" y="3454"/>
            <a:ext cx="1317" cy="222"/>
          </p:xfrm>
          <a:graphic>
            <a:graphicData uri="http://schemas.openxmlformats.org/presentationml/2006/ole">
              <mc:AlternateContent xmlns:mc="http://schemas.openxmlformats.org/markup-compatibility/2006">
                <mc:Choice xmlns:v="urn:schemas-microsoft-com:vml" Requires="v">
                  <p:oleObj spid="_x0000_s649024" name="公式" r:id="rId8" imgW="1358900" imgH="228600" progId="Equation.3">
                    <p:embed/>
                  </p:oleObj>
                </mc:Choice>
                <mc:Fallback>
                  <p:oleObj name="公式" r:id="rId8" imgW="13589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 y="3454"/>
                          <a:ext cx="1317" cy="222"/>
                        </a:xfrm>
                        <a:prstGeom prst="rect">
                          <a:avLst/>
                        </a:prstGeom>
                        <a:noFill/>
                        <a:ln>
                          <a:noFill/>
                        </a:ln>
                      </p:spPr>
                    </p:pic>
                  </p:oleObj>
                </mc:Fallback>
              </mc:AlternateContent>
            </a:graphicData>
          </a:graphic>
        </p:graphicFrame>
        <p:graphicFrame>
          <p:nvGraphicFramePr>
            <p:cNvPr id="102414" name="Object 47"/>
            <p:cNvGraphicFramePr>
              <a:graphicFrameLocks noChangeAspect="1"/>
            </p:cNvGraphicFramePr>
            <p:nvPr>
              <p:extLst>
                <p:ext uri="{D42A27DB-BD31-4B8C-83A1-F6EECF244321}">
                  <p14:modId xmlns:p14="http://schemas.microsoft.com/office/powerpoint/2010/main" val="3808680738"/>
                </p:ext>
              </p:extLst>
            </p:nvPr>
          </p:nvGraphicFramePr>
          <p:xfrm>
            <a:off x="3651" y="3444"/>
            <a:ext cx="680" cy="229"/>
          </p:xfrm>
          <a:graphic>
            <a:graphicData uri="http://schemas.openxmlformats.org/presentationml/2006/ole">
              <mc:AlternateContent xmlns:mc="http://schemas.openxmlformats.org/markup-compatibility/2006">
                <mc:Choice xmlns:v="urn:schemas-microsoft-com:vml" Requires="v">
                  <p:oleObj spid="_x0000_s649025" name="公式" r:id="rId10" imgW="711200" imgH="228600" progId="Equation.3">
                    <p:embed/>
                  </p:oleObj>
                </mc:Choice>
                <mc:Fallback>
                  <p:oleObj name="公式" r:id="rId10" imgW="7112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1" y="3444"/>
                          <a:ext cx="680" cy="229"/>
                        </a:xfrm>
                        <a:prstGeom prst="rect">
                          <a:avLst/>
                        </a:prstGeom>
                        <a:noFill/>
                        <a:ln>
                          <a:noFill/>
                        </a:ln>
                      </p:spPr>
                    </p:pic>
                  </p:oleObj>
                </mc:Fallback>
              </mc:AlternateContent>
            </a:graphicData>
          </a:graphic>
        </p:graphicFrame>
      </p:grpSp>
      <p:sp>
        <p:nvSpPr>
          <p:cNvPr id="145461" name="Rectangle 53"/>
          <p:cNvSpPr>
            <a:spLocks noChangeArrowheads="1"/>
          </p:cNvSpPr>
          <p:nvPr/>
        </p:nvSpPr>
        <p:spPr bwMode="auto">
          <a:xfrm>
            <a:off x="467543" y="5443020"/>
            <a:ext cx="781843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en-US" altLang="zh-CN" sz="2000" i="1" baseline="0" dirty="0">
                <a:solidFill>
                  <a:srgbClr val="000000"/>
                </a:solidFill>
                <a:latin typeface="Times New Roman" pitchFamily="18" charset="0"/>
              </a:rPr>
              <a:t>f</a:t>
            </a:r>
            <a:r>
              <a:rPr lang="en-US" altLang="zh-CN" sz="2000" i="1" baseline="-25000" dirty="0">
                <a:solidFill>
                  <a:srgbClr val="000000"/>
                </a:solidFill>
                <a:latin typeface="Times New Roman" pitchFamily="18" charset="0"/>
              </a:rPr>
              <a:t>i</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取什么形式及</a:t>
            </a:r>
            <a:r>
              <a:rPr lang="en-US" altLang="zh-CN" sz="2000" i="1" baseline="0" dirty="0">
                <a:solidFill>
                  <a:srgbClr val="000000"/>
                </a:solidFill>
                <a:latin typeface="Times New Roman" pitchFamily="18" charset="0"/>
              </a:rPr>
              <a:t>d</a:t>
            </a:r>
            <a:r>
              <a:rPr lang="en-US" altLang="zh-CN" sz="2000" baseline="0" dirty="0">
                <a:solidFill>
                  <a:srgbClr val="000000"/>
                </a:solidFill>
                <a:latin typeface="Times New Roman" pitchFamily="18" charset="0"/>
              </a:rPr>
              <a:t>(</a:t>
            </a:r>
            <a:r>
              <a:rPr lang="en-US" altLang="zh-CN" sz="2000" b="1" i="1" baseline="0" dirty="0">
                <a:solidFill>
                  <a:srgbClr val="000000"/>
                </a:solidFill>
                <a:latin typeface="Times New Roman" pitchFamily="18" charset="0"/>
              </a:rPr>
              <a:t>X</a:t>
            </a:r>
            <a:r>
              <a:rPr lang="en-US" altLang="zh-CN" sz="2000" baseline="0" dirty="0">
                <a:solidFill>
                  <a:srgbClr val="000000"/>
                </a:solidFill>
                <a:latin typeface="Times New Roman" pitchFamily="18" charset="0"/>
              </a:rPr>
              <a:t>)</a:t>
            </a:r>
            <a:r>
              <a:rPr lang="zh-CN" altLang="en-US" sz="2000" baseline="0" dirty="0">
                <a:solidFill>
                  <a:srgbClr val="000000"/>
                </a:solidFill>
                <a:latin typeface="Times New Roman" pitchFamily="18" charset="0"/>
              </a:rPr>
              <a:t>取多少项，取决于非线性边界的复杂程度。 </a:t>
            </a:r>
          </a:p>
        </p:txBody>
      </p:sp>
      <p:sp>
        <p:nvSpPr>
          <p:cNvPr id="21"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7</a:t>
            </a:fld>
            <a:endParaRPr lang="en-US" altLang="zh-CN" sz="2800" dirty="0">
              <a:solidFill>
                <a:schemeClr val="tx1"/>
              </a:solidFill>
            </a:endParaRPr>
          </a:p>
        </p:txBody>
      </p:sp>
      <p:sp>
        <p:nvSpPr>
          <p:cNvPr id="20" name="标题 1"/>
          <p:cNvSpPr txBox="1">
            <a:spLocks/>
          </p:cNvSpPr>
          <p:nvPr/>
        </p:nvSpPr>
        <p:spPr>
          <a:xfrm>
            <a:off x="685800" y="609600"/>
            <a:ext cx="7772400" cy="114300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3.3 </a:t>
            </a:r>
            <a:r>
              <a:rPr lang="zh-CN" altLang="en-US" kern="0" dirty="0"/>
              <a:t>广义线性判别函数</a:t>
            </a:r>
          </a:p>
        </p:txBody>
      </p:sp>
      <p:sp>
        <p:nvSpPr>
          <p:cNvPr id="2" name="TextBox 1"/>
          <p:cNvSpPr txBox="1"/>
          <p:nvPr/>
        </p:nvSpPr>
        <p:spPr>
          <a:xfrm>
            <a:off x="321024" y="1521767"/>
            <a:ext cx="4801314" cy="461665"/>
          </a:xfrm>
          <a:prstGeom prst="rect">
            <a:avLst/>
          </a:prstGeom>
          <a:noFill/>
        </p:spPr>
        <p:txBody>
          <a:bodyPr wrap="none" rtlCol="0">
            <a:spAutoFit/>
          </a:bodyPr>
          <a:lstStyle/>
          <a:p>
            <a:r>
              <a:rPr lang="en-US" altLang="zh-CN" sz="2400" dirty="0">
                <a:solidFill>
                  <a:srgbClr val="000000"/>
                </a:solidFill>
              </a:rPr>
              <a:t>1. </a:t>
            </a:r>
            <a:r>
              <a:rPr lang="zh-CN" altLang="en-US" sz="2400" dirty="0">
                <a:solidFill>
                  <a:srgbClr val="000000"/>
                </a:solidFill>
              </a:rPr>
              <a:t>广义线性判别函数的基本思路：</a:t>
            </a:r>
            <a:endParaRPr lang="en-US" altLang="zh-CN" sz="2400" dirty="0">
              <a:solidFill>
                <a:srgbClr val="000000"/>
              </a:solidFill>
            </a:endParaRPr>
          </a:p>
        </p:txBody>
      </p:sp>
      <p:sp>
        <p:nvSpPr>
          <p:cNvPr id="22" name="TextBox 21"/>
          <p:cNvSpPr txBox="1"/>
          <p:nvPr/>
        </p:nvSpPr>
        <p:spPr>
          <a:xfrm>
            <a:off x="303213" y="2846199"/>
            <a:ext cx="6647974" cy="461665"/>
          </a:xfrm>
          <a:prstGeom prst="rect">
            <a:avLst/>
          </a:prstGeom>
          <a:noFill/>
        </p:spPr>
        <p:txBody>
          <a:bodyPr wrap="none" rtlCol="0">
            <a:spAutoFit/>
          </a:bodyPr>
          <a:lstStyle/>
          <a:p>
            <a:r>
              <a:rPr lang="en-US" altLang="zh-CN" sz="2400" dirty="0">
                <a:solidFill>
                  <a:srgbClr val="000000"/>
                </a:solidFill>
              </a:rPr>
              <a:t>2. </a:t>
            </a:r>
            <a:r>
              <a:rPr lang="zh-CN" altLang="en-US" sz="2400" dirty="0">
                <a:solidFill>
                  <a:srgbClr val="000000"/>
                </a:solidFill>
              </a:rPr>
              <a:t>广义线性判别函数的基础：非线性多项式函数</a:t>
            </a:r>
            <a:endParaRPr lang="en-US" altLang="zh-CN" sz="2400" dirty="0">
              <a:solidFill>
                <a:srgbClr val="000000"/>
              </a:solidFill>
            </a:endParaRPr>
          </a:p>
        </p:txBody>
      </p:sp>
    </p:spTree>
    <p:extLst>
      <p:ext uri="{BB962C8B-B14F-4D97-AF65-F5344CB8AC3E}">
        <p14:creationId xmlns:p14="http://schemas.microsoft.com/office/powerpoint/2010/main" val="1100229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416"/>
                                        </p:tgtEl>
                                        <p:attrNameLst>
                                          <p:attrName>style.visibility</p:attrName>
                                        </p:attrNameLst>
                                      </p:cBhvr>
                                      <p:to>
                                        <p:strVal val="visible"/>
                                      </p:to>
                                    </p:set>
                                    <p:animEffect transition="in" filter="fade">
                                      <p:cBhvr>
                                        <p:cTn id="7" dur="500"/>
                                        <p:tgtEl>
                                          <p:spTgt spid="145416"/>
                                        </p:tgtEl>
                                      </p:cBhvr>
                                    </p:animEffect>
                                  </p:childTnLst>
                                </p:cTn>
                              </p:par>
                              <p:par>
                                <p:cTn id="8" presetID="10" presetClass="entr" presetSubtype="0" fill="hold" nodeType="withEffect">
                                  <p:stCondLst>
                                    <p:cond delay="0"/>
                                  </p:stCondLst>
                                  <p:childTnLst>
                                    <p:set>
                                      <p:cBhvr>
                                        <p:cTn id="9" dur="1" fill="hold">
                                          <p:stCondLst>
                                            <p:cond delay="0"/>
                                          </p:stCondLst>
                                        </p:cTn>
                                        <p:tgtEl>
                                          <p:spTgt spid="145462"/>
                                        </p:tgtEl>
                                        <p:attrNameLst>
                                          <p:attrName>style.visibility</p:attrName>
                                        </p:attrNameLst>
                                      </p:cBhvr>
                                      <p:to>
                                        <p:strVal val="visible"/>
                                      </p:to>
                                    </p:set>
                                    <p:animEffect transition="in" filter="fade">
                                      <p:cBhvr>
                                        <p:cTn id="10" dur="500"/>
                                        <p:tgtEl>
                                          <p:spTgt spid="145462"/>
                                        </p:tgtEl>
                                      </p:cBhvr>
                                    </p:animEffect>
                                  </p:childTnLst>
                                </p:cTn>
                              </p:par>
                              <p:par>
                                <p:cTn id="11" presetID="10" presetClass="entr" presetSubtype="0" fill="hold" nodeType="withEffect">
                                  <p:stCondLst>
                                    <p:cond delay="0"/>
                                  </p:stCondLst>
                                  <p:childTnLst>
                                    <p:set>
                                      <p:cBhvr>
                                        <p:cTn id="12" dur="1" fill="hold">
                                          <p:stCondLst>
                                            <p:cond delay="0"/>
                                          </p:stCondLst>
                                        </p:cTn>
                                        <p:tgtEl>
                                          <p:spTgt spid="145460"/>
                                        </p:tgtEl>
                                        <p:attrNameLst>
                                          <p:attrName>style.visibility</p:attrName>
                                        </p:attrNameLst>
                                      </p:cBhvr>
                                      <p:to>
                                        <p:strVal val="visible"/>
                                      </p:to>
                                    </p:set>
                                    <p:animEffect transition="in" filter="fade">
                                      <p:cBhvr>
                                        <p:cTn id="13" dur="500"/>
                                        <p:tgtEl>
                                          <p:spTgt spid="1454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461"/>
                                        </p:tgtEl>
                                        <p:attrNameLst>
                                          <p:attrName>style.visibility</p:attrName>
                                        </p:attrNameLst>
                                      </p:cBhvr>
                                      <p:to>
                                        <p:strVal val="visible"/>
                                      </p:to>
                                    </p:set>
                                    <p:animEffect transition="in" filter="fade">
                                      <p:cBhvr>
                                        <p:cTn id="16" dur="500"/>
                                        <p:tgtEl>
                                          <p:spTgt spid="145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6" grpId="0"/>
      <p:bldP spid="1454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2"/>
          <p:cNvSpPr>
            <a:spLocks noChangeArrowheads="1"/>
          </p:cNvSpPr>
          <p:nvPr/>
        </p:nvSpPr>
        <p:spPr bwMode="auto">
          <a:xfrm>
            <a:off x="107504" y="2161401"/>
            <a:ext cx="460851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dirty="0">
                <a:solidFill>
                  <a:srgbClr val="000000"/>
                </a:solidFill>
              </a:rPr>
              <a:t>假设</a:t>
            </a:r>
            <a:r>
              <a:rPr lang="zh-CN" altLang="en-US" sz="2000" baseline="0" dirty="0">
                <a:solidFill>
                  <a:srgbClr val="000000"/>
                </a:solidFill>
                <a:latin typeface="Times New Roman" pitchFamily="18" charset="0"/>
              </a:rPr>
              <a:t>模式向量</a:t>
            </a:r>
            <a:r>
              <a:rPr lang="en-US" altLang="zh-CN" sz="2000" i="1" baseline="0" dirty="0">
                <a:solidFill>
                  <a:srgbClr val="000000"/>
                </a:solidFill>
                <a:latin typeface="Times New Roman" pitchFamily="18" charset="0"/>
              </a:rPr>
              <a:t>X</a:t>
            </a:r>
            <a:r>
              <a:rPr lang="en-US" altLang="zh-CN" sz="2000" baseline="-25000" dirty="0">
                <a:solidFill>
                  <a:srgbClr val="000000"/>
                </a:solidFill>
                <a:latin typeface="Times New Roman" pitchFamily="18" charset="0"/>
              </a:rPr>
              <a:t>1</a:t>
            </a:r>
            <a:r>
              <a:rPr lang="zh-CN" altLang="en-US" sz="2000" baseline="0" dirty="0">
                <a:solidFill>
                  <a:srgbClr val="000000"/>
                </a:solidFill>
                <a:latin typeface="Times New Roman" pitchFamily="18" charset="0"/>
              </a:rPr>
              <a:t>和</a:t>
            </a:r>
            <a:r>
              <a:rPr lang="en-US" altLang="zh-CN" sz="2000" i="1" baseline="0" dirty="0">
                <a:solidFill>
                  <a:srgbClr val="000000"/>
                </a:solidFill>
                <a:latin typeface="Times New Roman" pitchFamily="18" charset="0"/>
              </a:rPr>
              <a:t>X</a:t>
            </a:r>
            <a:r>
              <a:rPr lang="en-US" altLang="zh-CN" sz="2000" baseline="-25000" dirty="0">
                <a:solidFill>
                  <a:srgbClr val="000000"/>
                </a:solidFill>
                <a:latin typeface="Times New Roman" pitchFamily="18" charset="0"/>
              </a:rPr>
              <a:t>2</a:t>
            </a:r>
            <a:r>
              <a:rPr lang="zh-CN" altLang="en-US" sz="2000" baseline="0" dirty="0">
                <a:solidFill>
                  <a:srgbClr val="000000"/>
                </a:solidFill>
                <a:latin typeface="Times New Roman" pitchFamily="18" charset="0"/>
              </a:rPr>
              <a:t>在超平面上，则</a:t>
            </a:r>
          </a:p>
        </p:txBody>
      </p:sp>
      <p:graphicFrame>
        <p:nvGraphicFramePr>
          <p:cNvPr id="106499" name="Object 24"/>
          <p:cNvGraphicFramePr>
            <a:graphicFrameLocks noChangeAspect="1"/>
          </p:cNvGraphicFramePr>
          <p:nvPr>
            <p:extLst>
              <p:ext uri="{D42A27DB-BD31-4B8C-83A1-F6EECF244321}">
                <p14:modId xmlns:p14="http://schemas.microsoft.com/office/powerpoint/2010/main" val="4124814149"/>
              </p:ext>
            </p:extLst>
          </p:nvPr>
        </p:nvGraphicFramePr>
        <p:xfrm>
          <a:off x="502238" y="2591328"/>
          <a:ext cx="3374246" cy="442333"/>
        </p:xfrm>
        <a:graphic>
          <a:graphicData uri="http://schemas.openxmlformats.org/presentationml/2006/ole">
            <mc:AlternateContent xmlns:mc="http://schemas.openxmlformats.org/markup-compatibility/2006">
              <mc:Choice xmlns:v="urn:schemas-microsoft-com:vml" Requires="v">
                <p:oleObj spid="_x0000_s650042" name="公式" r:id="rId4" imgW="1841500" imgH="241300" progId="Equation.3">
                  <p:embed/>
                </p:oleObj>
              </mc:Choice>
              <mc:Fallback>
                <p:oleObj name="公式" r:id="rId4" imgW="1841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38" y="2591328"/>
                        <a:ext cx="3374246" cy="442333"/>
                      </a:xfrm>
                      <a:prstGeom prst="rect">
                        <a:avLst/>
                      </a:prstGeom>
                      <a:noFill/>
                      <a:ln>
                        <a:noFill/>
                      </a:ln>
                    </p:spPr>
                  </p:pic>
                </p:oleObj>
              </mc:Fallback>
            </mc:AlternateContent>
          </a:graphicData>
        </a:graphic>
      </p:graphicFrame>
      <p:graphicFrame>
        <p:nvGraphicFramePr>
          <p:cNvPr id="106500" name="Object 23"/>
          <p:cNvGraphicFramePr>
            <a:graphicFrameLocks noChangeAspect="1"/>
          </p:cNvGraphicFramePr>
          <p:nvPr>
            <p:extLst>
              <p:ext uri="{D42A27DB-BD31-4B8C-83A1-F6EECF244321}">
                <p14:modId xmlns:p14="http://schemas.microsoft.com/office/powerpoint/2010/main" val="80082710"/>
              </p:ext>
            </p:extLst>
          </p:nvPr>
        </p:nvGraphicFramePr>
        <p:xfrm>
          <a:off x="467053" y="2996952"/>
          <a:ext cx="2311400" cy="482600"/>
        </p:xfrm>
        <a:graphic>
          <a:graphicData uri="http://schemas.openxmlformats.org/presentationml/2006/ole">
            <mc:AlternateContent xmlns:mc="http://schemas.openxmlformats.org/markup-compatibility/2006">
              <mc:Choice xmlns:v="urn:schemas-microsoft-com:vml" Requires="v">
                <p:oleObj spid="_x0000_s650043" name="公式" r:id="rId6" imgW="1155700" imgH="241300" progId="Equation.3">
                  <p:embed/>
                </p:oleObj>
              </mc:Choice>
              <mc:Fallback>
                <p:oleObj name="公式" r:id="rId6" imgW="11557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53" y="2996952"/>
                        <a:ext cx="2311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9" name="Rectangle 29"/>
          <p:cNvSpPr>
            <a:spLocks noChangeArrowheads="1"/>
          </p:cNvSpPr>
          <p:nvPr/>
        </p:nvSpPr>
        <p:spPr bwMode="auto">
          <a:xfrm>
            <a:off x="251520" y="5301208"/>
            <a:ext cx="299953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000000"/>
                </a:solidFill>
                <a:latin typeface="Times New Roman" pitchFamily="18" charset="0"/>
              </a:rPr>
              <a:t>单位法线向量</a:t>
            </a:r>
            <a:r>
              <a:rPr lang="en-US" altLang="zh-CN" sz="2000" b="1" i="1" baseline="0" dirty="0">
                <a:solidFill>
                  <a:srgbClr val="000000"/>
                </a:solidFill>
                <a:latin typeface="Times New Roman" pitchFamily="18" charset="0"/>
              </a:rPr>
              <a:t>U</a:t>
            </a:r>
            <a:r>
              <a:rPr lang="zh-CN" altLang="en-US" sz="2000" baseline="0" dirty="0">
                <a:solidFill>
                  <a:srgbClr val="000000"/>
                </a:solidFill>
                <a:latin typeface="Times New Roman" pitchFamily="18" charset="0"/>
              </a:rPr>
              <a:t>的定义：</a:t>
            </a:r>
          </a:p>
        </p:txBody>
      </p:sp>
      <p:graphicFrame>
        <p:nvGraphicFramePr>
          <p:cNvPr id="245790" name="Object 30"/>
          <p:cNvGraphicFramePr>
            <a:graphicFrameLocks noChangeAspect="1"/>
          </p:cNvGraphicFramePr>
          <p:nvPr>
            <p:extLst>
              <p:ext uri="{D42A27DB-BD31-4B8C-83A1-F6EECF244321}">
                <p14:modId xmlns:p14="http://schemas.microsoft.com/office/powerpoint/2010/main" val="2470519498"/>
              </p:ext>
            </p:extLst>
          </p:nvPr>
        </p:nvGraphicFramePr>
        <p:xfrm>
          <a:off x="622460" y="5639663"/>
          <a:ext cx="1005880" cy="699373"/>
        </p:xfrm>
        <a:graphic>
          <a:graphicData uri="http://schemas.openxmlformats.org/presentationml/2006/ole">
            <mc:AlternateContent xmlns:mc="http://schemas.openxmlformats.org/markup-compatibility/2006">
              <mc:Choice xmlns:v="urn:schemas-microsoft-com:vml" Requires="v">
                <p:oleObj spid="_x0000_s650044" name="公式" r:id="rId8" imgW="660400" imgH="457200" progId="Equation.3">
                  <p:embed/>
                </p:oleObj>
              </mc:Choice>
              <mc:Fallback>
                <p:oleObj name="公式" r:id="rId8" imgW="6604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460" y="5639663"/>
                        <a:ext cx="1005880" cy="699373"/>
                      </a:xfrm>
                      <a:prstGeom prst="rect">
                        <a:avLst/>
                      </a:prstGeom>
                      <a:noFill/>
                      <a:ln>
                        <a:noFill/>
                      </a:ln>
                    </p:spPr>
                  </p:pic>
                </p:oleObj>
              </mc:Fallback>
            </mc:AlternateContent>
          </a:graphicData>
        </a:graphic>
      </p:graphicFrame>
      <p:graphicFrame>
        <p:nvGraphicFramePr>
          <p:cNvPr id="245792" name="Object 32"/>
          <p:cNvGraphicFramePr>
            <a:graphicFrameLocks noChangeAspect="1"/>
          </p:cNvGraphicFramePr>
          <p:nvPr>
            <p:extLst>
              <p:ext uri="{D42A27DB-BD31-4B8C-83A1-F6EECF244321}">
                <p14:modId xmlns:p14="http://schemas.microsoft.com/office/powerpoint/2010/main" val="1567382199"/>
              </p:ext>
            </p:extLst>
          </p:nvPr>
        </p:nvGraphicFramePr>
        <p:xfrm>
          <a:off x="2411760" y="5737684"/>
          <a:ext cx="2937049" cy="503572"/>
        </p:xfrm>
        <a:graphic>
          <a:graphicData uri="http://schemas.openxmlformats.org/presentationml/2006/ole">
            <mc:AlternateContent xmlns:mc="http://schemas.openxmlformats.org/markup-compatibility/2006">
              <mc:Choice xmlns:v="urn:schemas-microsoft-com:vml" Requires="v">
                <p:oleObj spid="_x0000_s650045" name="公式" r:id="rId10" imgW="1727200" imgH="292100" progId="Equation.3">
                  <p:embed/>
                </p:oleObj>
              </mc:Choice>
              <mc:Fallback>
                <p:oleObj name="公式" r:id="rId10" imgW="1727200" imgH="292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5737684"/>
                        <a:ext cx="2937049" cy="503572"/>
                      </a:xfrm>
                      <a:prstGeom prst="rect">
                        <a:avLst/>
                      </a:prstGeom>
                      <a:noFill/>
                      <a:ln>
                        <a:noFill/>
                      </a:ln>
                    </p:spPr>
                  </p:pic>
                </p:oleObj>
              </mc:Fallback>
            </mc:AlternateContent>
          </a:graphicData>
        </a:graphic>
      </p:graphicFrame>
      <p:pic>
        <p:nvPicPr>
          <p:cNvPr id="106505" name="Picture 7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76056" y="1772816"/>
            <a:ext cx="4205287" cy="364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Slide Number Placeholder 5"/>
          <p:cNvSpPr>
            <a:spLocks noGrp="1"/>
          </p:cNvSpPr>
          <p:nvPr>
            <p:ph type="sldNum" sz="quarter" idx="4294967295"/>
          </p:nvPr>
        </p:nvSpPr>
        <p:spPr>
          <a:xfrm>
            <a:off x="8532440" y="6309320"/>
            <a:ext cx="611560" cy="457200"/>
          </a:xfrm>
          <a:prstGeom prst="rect">
            <a:avLst/>
          </a:prstGeom>
        </p:spPr>
        <p:txBody>
          <a:bodyPr/>
          <a:lstStyle/>
          <a:p>
            <a:pPr>
              <a:defRPr/>
            </a:pPr>
            <a:fld id="{7FE4A060-E7E6-4CE4-812B-AA64927C127D}" type="slidenum">
              <a:rPr lang="en-US" altLang="zh-CN" sz="2800" smtClean="0">
                <a:solidFill>
                  <a:schemeClr val="tx1"/>
                </a:solidFill>
              </a:rPr>
              <a:pPr>
                <a:defRPr/>
              </a:pPr>
              <a:t>8</a:t>
            </a:fld>
            <a:endParaRPr lang="en-US" altLang="zh-CN" sz="2800" dirty="0">
              <a:solidFill>
                <a:schemeClr val="tx1"/>
              </a:solidFill>
            </a:endParaRPr>
          </a:p>
        </p:txBody>
      </p:sp>
      <p:sp>
        <p:nvSpPr>
          <p:cNvPr id="11" name="标题 1"/>
          <p:cNvSpPr txBox="1">
            <a:spLocks noChangeArrowheads="1"/>
          </p:cNvSpPr>
          <p:nvPr/>
        </p:nvSpPr>
        <p:spPr>
          <a:xfrm>
            <a:off x="685800" y="609600"/>
            <a:ext cx="7702550" cy="94615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kern="0" dirty="0"/>
              <a:t>3.4 </a:t>
            </a:r>
            <a:r>
              <a:rPr lang="zh-CN" altLang="en-US" kern="0" dirty="0"/>
              <a:t>线性判别函数的几何性质</a:t>
            </a:r>
          </a:p>
        </p:txBody>
      </p:sp>
      <p:sp>
        <p:nvSpPr>
          <p:cNvPr id="13" name="内容占位符 2"/>
          <p:cNvSpPr txBox="1">
            <a:spLocks/>
          </p:cNvSpPr>
          <p:nvPr/>
        </p:nvSpPr>
        <p:spPr>
          <a:xfrm>
            <a:off x="251520" y="1484784"/>
            <a:ext cx="7560840" cy="576064"/>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CN" sz="2400" kern="0" dirty="0"/>
              <a:t>3.4.1 </a:t>
            </a:r>
            <a:r>
              <a:rPr lang="zh-CN" altLang="en-US" sz="2400" kern="0" dirty="0"/>
              <a:t>模式空间与超平面：法向量的概念</a:t>
            </a:r>
            <a:endParaRPr lang="en-US" altLang="zh-CN" sz="2400" kern="0" dirty="0"/>
          </a:p>
        </p:txBody>
      </p:sp>
      <p:sp>
        <p:nvSpPr>
          <p:cNvPr id="2" name="TextBox 1"/>
          <p:cNvSpPr txBox="1"/>
          <p:nvPr/>
        </p:nvSpPr>
        <p:spPr>
          <a:xfrm>
            <a:off x="107504" y="3410936"/>
            <a:ext cx="4536504" cy="1323439"/>
          </a:xfrm>
          <a:prstGeom prst="rect">
            <a:avLst/>
          </a:prstGeom>
          <a:noFill/>
        </p:spPr>
        <p:txBody>
          <a:bodyPr wrap="square" rtlCol="0">
            <a:spAutoFit/>
          </a:bodyPr>
          <a:lstStyle/>
          <a:p>
            <a:r>
              <a:rPr lang="zh-CN" altLang="en-US" sz="2000" dirty="0">
                <a:solidFill>
                  <a:srgbClr val="FF0000"/>
                </a:solidFill>
              </a:rPr>
              <a:t>法向量的定义：</a:t>
            </a:r>
            <a:r>
              <a:rPr lang="zh-CN" altLang="en-US" sz="2000" dirty="0"/>
              <a:t>上式表明</a:t>
            </a:r>
            <a:r>
              <a:rPr lang="en-US" altLang="zh-CN" sz="2000" dirty="0"/>
              <a:t>W</a:t>
            </a:r>
            <a:r>
              <a:rPr lang="en-US" altLang="zh-CN" sz="2000" baseline="-25000" dirty="0"/>
              <a:t>0</a:t>
            </a:r>
            <a:r>
              <a:rPr lang="zh-CN" altLang="en-US" sz="2000" dirty="0"/>
              <a:t>与超平面上任意向量正交，即垂直于超平面，称为超平面的法向量，方向由超平面的负侧指向正。</a:t>
            </a:r>
          </a:p>
        </p:txBody>
      </p:sp>
      <p:sp>
        <p:nvSpPr>
          <p:cNvPr id="3" name="TextBox 2"/>
          <p:cNvSpPr txBox="1"/>
          <p:nvPr/>
        </p:nvSpPr>
        <p:spPr>
          <a:xfrm>
            <a:off x="1691680" y="5789295"/>
            <a:ext cx="954107" cy="400110"/>
          </a:xfrm>
          <a:prstGeom prst="rect">
            <a:avLst/>
          </a:prstGeom>
          <a:noFill/>
        </p:spPr>
        <p:txBody>
          <a:bodyPr wrap="none" rtlCol="0">
            <a:spAutoFit/>
          </a:bodyPr>
          <a:lstStyle/>
          <a:p>
            <a:r>
              <a:rPr lang="zh-CN" altLang="en-US" sz="2000" dirty="0"/>
              <a:t>其中，</a:t>
            </a:r>
          </a:p>
        </p:txBody>
      </p:sp>
      <p:sp>
        <p:nvSpPr>
          <p:cNvPr id="15" name="Rectangle 29"/>
          <p:cNvSpPr>
            <a:spLocks noChangeArrowheads="1"/>
          </p:cNvSpPr>
          <p:nvPr/>
        </p:nvSpPr>
        <p:spPr bwMode="auto">
          <a:xfrm>
            <a:off x="107504" y="4580487"/>
            <a:ext cx="531427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000" baseline="0" dirty="0">
                <a:solidFill>
                  <a:srgbClr val="FF0000"/>
                </a:solidFill>
                <a:latin typeface="Times New Roman" pitchFamily="18" charset="0"/>
              </a:rPr>
              <a:t>重要：超平面的法向量就是判别函数的权向量</a:t>
            </a:r>
            <a:endParaRPr lang="en-US" altLang="zh-CN" sz="2000" baseline="0" dirty="0">
              <a:solidFill>
                <a:srgbClr val="FF0000"/>
              </a:solidFill>
              <a:latin typeface="Times New Roman" pitchFamily="18" charset="0"/>
            </a:endParaRPr>
          </a:p>
          <a:p>
            <a:r>
              <a:rPr lang="zh-CN" altLang="en-US" sz="2000" dirty="0">
                <a:solidFill>
                  <a:srgbClr val="FF0000"/>
                </a:solidFill>
              </a:rPr>
              <a:t>超平面的位置由</a:t>
            </a:r>
            <a:r>
              <a:rPr lang="en-US" altLang="zh-CN" sz="2000" i="1" dirty="0">
                <a:solidFill>
                  <a:srgbClr val="FF0000"/>
                </a:solidFill>
              </a:rPr>
              <a:t>w</a:t>
            </a:r>
            <a:r>
              <a:rPr lang="en-US" altLang="zh-CN" sz="2000" i="1" baseline="-25000" dirty="0">
                <a:solidFill>
                  <a:srgbClr val="FF0000"/>
                </a:solidFill>
              </a:rPr>
              <a:t>n+1</a:t>
            </a:r>
            <a:r>
              <a:rPr lang="zh-CN" altLang="en-US" sz="2000" dirty="0">
                <a:solidFill>
                  <a:srgbClr val="FF0000"/>
                </a:solidFill>
              </a:rPr>
              <a:t>决定</a:t>
            </a:r>
            <a:endParaRPr lang="en-US" altLang="zh-CN" sz="2000" baseline="0" dirty="0">
              <a:solidFill>
                <a:srgbClr val="FF0000"/>
              </a:solidFill>
            </a:endParaRPr>
          </a:p>
        </p:txBody>
      </p:sp>
    </p:spTree>
    <p:extLst>
      <p:ext uri="{BB962C8B-B14F-4D97-AF65-F5344CB8AC3E}">
        <p14:creationId xmlns:p14="http://schemas.microsoft.com/office/powerpoint/2010/main" val="1811572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89"/>
                                        </p:tgtEl>
                                        <p:attrNameLst>
                                          <p:attrName>style.visibility</p:attrName>
                                        </p:attrNameLst>
                                      </p:cBhvr>
                                      <p:to>
                                        <p:strVal val="visible"/>
                                      </p:to>
                                    </p:set>
                                    <p:animEffect transition="in" filter="fade">
                                      <p:cBhvr>
                                        <p:cTn id="7" dur="500"/>
                                        <p:tgtEl>
                                          <p:spTgt spid="245789"/>
                                        </p:tgtEl>
                                      </p:cBhvr>
                                    </p:animEffect>
                                  </p:childTnLst>
                                </p:cTn>
                              </p:par>
                              <p:par>
                                <p:cTn id="8" presetID="10" presetClass="entr" presetSubtype="0" fill="hold" nodeType="withEffect">
                                  <p:stCondLst>
                                    <p:cond delay="0"/>
                                  </p:stCondLst>
                                  <p:childTnLst>
                                    <p:set>
                                      <p:cBhvr>
                                        <p:cTn id="9" dur="1" fill="hold">
                                          <p:stCondLst>
                                            <p:cond delay="0"/>
                                          </p:stCondLst>
                                        </p:cTn>
                                        <p:tgtEl>
                                          <p:spTgt spid="245790"/>
                                        </p:tgtEl>
                                        <p:attrNameLst>
                                          <p:attrName>style.visibility</p:attrName>
                                        </p:attrNameLst>
                                      </p:cBhvr>
                                      <p:to>
                                        <p:strVal val="visible"/>
                                      </p:to>
                                    </p:set>
                                    <p:animEffect transition="in" filter="fade">
                                      <p:cBhvr>
                                        <p:cTn id="10" dur="500"/>
                                        <p:tgtEl>
                                          <p:spTgt spid="245790"/>
                                        </p:tgtEl>
                                      </p:cBhvr>
                                    </p:animEffect>
                                  </p:childTnLst>
                                </p:cTn>
                              </p:par>
                              <p:par>
                                <p:cTn id="11" presetID="10" presetClass="entr" presetSubtype="0" fill="hold" nodeType="withEffect">
                                  <p:stCondLst>
                                    <p:cond delay="0"/>
                                  </p:stCondLst>
                                  <p:childTnLst>
                                    <p:set>
                                      <p:cBhvr>
                                        <p:cTn id="12" dur="1" fill="hold">
                                          <p:stCondLst>
                                            <p:cond delay="0"/>
                                          </p:stCondLst>
                                        </p:cTn>
                                        <p:tgtEl>
                                          <p:spTgt spid="245792"/>
                                        </p:tgtEl>
                                        <p:attrNameLst>
                                          <p:attrName>style.visibility</p:attrName>
                                        </p:attrNameLst>
                                      </p:cBhvr>
                                      <p:to>
                                        <p:strVal val="visible"/>
                                      </p:to>
                                    </p:set>
                                    <p:animEffect transition="in" filter="fade">
                                      <p:cBhvr>
                                        <p:cTn id="13" dur="500"/>
                                        <p:tgtEl>
                                          <p:spTgt spid="2457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p:cNvSpPr>
            <a:spLocks noGrp="1"/>
          </p:cNvSpPr>
          <p:nvPr>
            <p:ph type="sldNum" sz="quarter" idx="4294967295"/>
          </p:nvPr>
        </p:nvSpPr>
        <p:spPr>
          <a:xfrm>
            <a:off x="8540824" y="6381328"/>
            <a:ext cx="603176" cy="457200"/>
          </a:xfrm>
          <a:prstGeom prst="rect">
            <a:avLst/>
          </a:prstGeom>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90A7022-A8CF-4284-B405-87D2532572CF}" type="slidenum">
              <a:rPr lang="en-US" altLang="zh-CN" sz="2800" smtClean="0"/>
              <a:pPr eaLnBrk="1" hangingPunct="1"/>
              <a:t>9</a:t>
            </a:fld>
            <a:endParaRPr lang="en-US" altLang="zh-CN" sz="2800" dirty="0"/>
          </a:p>
        </p:txBody>
      </p:sp>
      <p:sp>
        <p:nvSpPr>
          <p:cNvPr id="4" name="标题 1"/>
          <p:cNvSpPr txBox="1">
            <a:spLocks noChangeArrowheads="1"/>
          </p:cNvSpPr>
          <p:nvPr/>
        </p:nvSpPr>
        <p:spPr>
          <a:xfrm>
            <a:off x="539552" y="2204864"/>
            <a:ext cx="7772400" cy="1143000"/>
          </a:xfrm>
          <a:prstGeom prst="rect">
            <a:avLst/>
          </a:prstGeom>
        </p:spPr>
        <p:txBody>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2pPr>
            <a:lvl3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3pPr>
            <a:lvl4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4pPr>
            <a:lvl5pPr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kern="0" dirty="0"/>
              <a:t>本讲开始</a:t>
            </a:r>
          </a:p>
        </p:txBody>
      </p:sp>
    </p:spTree>
    <p:extLst>
      <p:ext uri="{BB962C8B-B14F-4D97-AF65-F5344CB8AC3E}">
        <p14:creationId xmlns:p14="http://schemas.microsoft.com/office/powerpoint/2010/main" val="3307135930"/>
      </p:ext>
    </p:extLst>
  </p:cSld>
  <p:clrMapOvr>
    <a:masterClrMapping/>
  </p:clrMapOvr>
</p:sld>
</file>

<file path=ppt/theme/theme1.xml><?xml version="1.0" encoding="utf-8"?>
<a:theme xmlns:a="http://schemas.openxmlformats.org/drawingml/2006/main" name="课件模板">
  <a:themeElements>
    <a:clrScheme name="SEU演示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U演示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EU演示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U演示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U演示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U演示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U演示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U演示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U演示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课件模板</Template>
  <TotalTime>12570</TotalTime>
  <Pages>46</Pages>
  <Words>4742</Words>
  <Application>Microsoft Office PowerPoint</Application>
  <PresentationFormat>全屏显示(4:3)</PresentationFormat>
  <Paragraphs>420</Paragraphs>
  <Slides>59</Slides>
  <Notes>37</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5</vt:i4>
      </vt:variant>
      <vt:variant>
        <vt:lpstr>幻灯片标题</vt:lpstr>
      </vt:variant>
      <vt:variant>
        <vt:i4>59</vt:i4>
      </vt:variant>
    </vt:vector>
  </HeadingPairs>
  <TitlesOfParts>
    <vt:vector size="69" baseType="lpstr">
      <vt:lpstr>Arial</vt:lpstr>
      <vt:lpstr>Cambria Math</vt:lpstr>
      <vt:lpstr>Tahoma</vt:lpstr>
      <vt:lpstr>Times New Roman</vt:lpstr>
      <vt:lpstr>课件模板</vt:lpstr>
      <vt:lpstr>位图图像</vt:lpstr>
      <vt:lpstr>公式</vt:lpstr>
      <vt:lpstr>Equation</vt:lpstr>
      <vt:lpstr>Visio</vt:lpstr>
      <vt:lpstr>MathType 6.0 Equation</vt:lpstr>
      <vt:lpstr>模式识别</vt:lpstr>
      <vt:lpstr>模式识别</vt:lpstr>
      <vt:lpstr>PowerPoint 演示文稿</vt:lpstr>
      <vt:lpstr>3.1 判别函数的概念</vt:lpstr>
      <vt:lpstr>3.1 判别函数的概念</vt:lpstr>
      <vt:lpstr>PowerPoint 演示文稿</vt:lpstr>
      <vt:lpstr>PowerPoint 演示文稿</vt:lpstr>
      <vt:lpstr>PowerPoint 演示文稿</vt:lpstr>
      <vt:lpstr>PowerPoint 演示文稿</vt:lpstr>
      <vt:lpstr>3.5 感知器算法</vt:lpstr>
      <vt:lpstr>3.5 感知器算法</vt:lpstr>
      <vt:lpstr>3.5 感知器算法</vt:lpstr>
      <vt:lpstr>PowerPoint 演示文稿</vt:lpstr>
      <vt:lpstr>PowerPoint 演示文稿</vt:lpstr>
      <vt:lpstr>PowerPoint 演示文稿</vt:lpstr>
      <vt:lpstr>PowerPoint 演示文稿</vt:lpstr>
      <vt:lpstr>感知器算法的几何解释</vt:lpstr>
      <vt:lpstr>感知器算法的几何解释</vt:lpstr>
      <vt:lpstr>感知器算法的几何解释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 梯度算法</vt:lpstr>
      <vt:lpstr>3.6 梯度算法</vt:lpstr>
      <vt:lpstr>PowerPoint 演示文稿</vt:lpstr>
      <vt:lpstr>PowerPoint 演示文稿</vt:lpstr>
      <vt:lpstr>PowerPoint 演示文稿</vt:lpstr>
      <vt:lpstr>PowerPoint 演示文稿</vt:lpstr>
      <vt:lpstr>PowerPoint 演示文稿</vt:lpstr>
      <vt:lpstr>梯度（范例）</vt:lpstr>
      <vt:lpstr>梯度（范例）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通信原理</dc:title>
  <dc:subject>Bluetooth</dc:subject>
  <dc:creator>wancs</dc:creator>
  <cp:lastModifiedBy>zy qin</cp:lastModifiedBy>
  <cp:revision>1056</cp:revision>
  <cp:lastPrinted>2000-11-02T06:39:21Z</cp:lastPrinted>
  <dcterms:created xsi:type="dcterms:W3CDTF">2019-05-11T00:16:05Z</dcterms:created>
  <dcterms:modified xsi:type="dcterms:W3CDTF">2020-11-12T13:33:46Z</dcterms:modified>
</cp:coreProperties>
</file>